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4"/>
  </p:notesMasterIdLst>
  <p:handoutMasterIdLst>
    <p:handoutMasterId r:id="rId95"/>
  </p:handoutMasterIdLst>
  <p:sldIdLst>
    <p:sldId id="256" r:id="rId2"/>
    <p:sldId id="257" r:id="rId3"/>
    <p:sldId id="1498" r:id="rId4"/>
    <p:sldId id="533" r:id="rId5"/>
    <p:sldId id="1453" r:id="rId6"/>
    <p:sldId id="1454" r:id="rId7"/>
    <p:sldId id="1455" r:id="rId8"/>
    <p:sldId id="1452" r:id="rId9"/>
    <p:sldId id="459" r:id="rId10"/>
    <p:sldId id="461" r:id="rId11"/>
    <p:sldId id="527" r:id="rId12"/>
    <p:sldId id="534" r:id="rId13"/>
    <p:sldId id="538" r:id="rId14"/>
    <p:sldId id="537" r:id="rId15"/>
    <p:sldId id="540" r:id="rId16"/>
    <p:sldId id="541" r:id="rId17"/>
    <p:sldId id="543" r:id="rId18"/>
    <p:sldId id="547" r:id="rId19"/>
    <p:sldId id="560" r:id="rId20"/>
    <p:sldId id="546" r:id="rId21"/>
    <p:sldId id="529" r:id="rId22"/>
    <p:sldId id="552" r:id="rId23"/>
    <p:sldId id="553" r:id="rId24"/>
    <p:sldId id="554" r:id="rId25"/>
    <p:sldId id="558" r:id="rId26"/>
    <p:sldId id="261" r:id="rId27"/>
    <p:sldId id="548" r:id="rId28"/>
    <p:sldId id="549" r:id="rId29"/>
    <p:sldId id="550" r:id="rId30"/>
    <p:sldId id="551" r:id="rId31"/>
    <p:sldId id="530" r:id="rId32"/>
    <p:sldId id="559" r:id="rId33"/>
    <p:sldId id="1200" r:id="rId34"/>
    <p:sldId id="1504" r:id="rId35"/>
    <p:sldId id="1201" r:id="rId36"/>
    <p:sldId id="1202" r:id="rId37"/>
    <p:sldId id="1204" r:id="rId38"/>
    <p:sldId id="1205" r:id="rId39"/>
    <p:sldId id="1206" r:id="rId40"/>
    <p:sldId id="1207" r:id="rId41"/>
    <p:sldId id="1208" r:id="rId42"/>
    <p:sldId id="1209" r:id="rId43"/>
    <p:sldId id="1210" r:id="rId44"/>
    <p:sldId id="1212" r:id="rId45"/>
    <p:sldId id="1211" r:id="rId46"/>
    <p:sldId id="1215" r:id="rId47"/>
    <p:sldId id="1214" r:id="rId48"/>
    <p:sldId id="531" r:id="rId49"/>
    <p:sldId id="1456" r:id="rId50"/>
    <p:sldId id="1458" r:id="rId51"/>
    <p:sldId id="1460" r:id="rId52"/>
    <p:sldId id="1461" r:id="rId53"/>
    <p:sldId id="1462" r:id="rId54"/>
    <p:sldId id="1464" r:id="rId55"/>
    <p:sldId id="1463" r:id="rId56"/>
    <p:sldId id="1598" r:id="rId57"/>
    <p:sldId id="1579" r:id="rId58"/>
    <p:sldId id="1580" r:id="rId59"/>
    <p:sldId id="1581" r:id="rId60"/>
    <p:sldId id="1582" r:id="rId61"/>
    <p:sldId id="1583" r:id="rId62"/>
    <p:sldId id="1584" r:id="rId63"/>
    <p:sldId id="1585" r:id="rId64"/>
    <p:sldId id="1586" r:id="rId65"/>
    <p:sldId id="1587" r:id="rId66"/>
    <p:sldId id="1588" r:id="rId67"/>
    <p:sldId id="1589" r:id="rId68"/>
    <p:sldId id="1590" r:id="rId69"/>
    <p:sldId id="1591" r:id="rId70"/>
    <p:sldId id="1592" r:id="rId71"/>
    <p:sldId id="1593" r:id="rId72"/>
    <p:sldId id="1594" r:id="rId73"/>
    <p:sldId id="1595" r:id="rId74"/>
    <p:sldId id="1596" r:id="rId75"/>
    <p:sldId id="1597" r:id="rId76"/>
    <p:sldId id="556" r:id="rId77"/>
    <p:sldId id="1482" r:id="rId78"/>
    <p:sldId id="1483" r:id="rId79"/>
    <p:sldId id="1484" r:id="rId80"/>
    <p:sldId id="1486" r:id="rId81"/>
    <p:sldId id="1487" r:id="rId82"/>
    <p:sldId id="309" r:id="rId83"/>
    <p:sldId id="1488" r:id="rId84"/>
    <p:sldId id="1489" r:id="rId85"/>
    <p:sldId id="1490" r:id="rId86"/>
    <p:sldId id="1491" r:id="rId87"/>
    <p:sldId id="1492" r:id="rId88"/>
    <p:sldId id="1495" r:id="rId89"/>
    <p:sldId id="1496" r:id="rId90"/>
    <p:sldId id="1497" r:id="rId91"/>
    <p:sldId id="1500" r:id="rId92"/>
    <p:sldId id="1499" r:id="rId9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l" initials="l" lastIdx="1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EAEDF4"/>
    <a:srgbClr val="C1514D"/>
    <a:srgbClr val="5E281D"/>
    <a:srgbClr val="000000"/>
    <a:srgbClr val="C0504D"/>
    <a:srgbClr val="FFFFFF"/>
    <a:srgbClr val="87392A"/>
    <a:srgbClr val="FF2600"/>
    <a:srgbClr val="1F3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50" autoAdjust="0"/>
    <p:restoredTop sz="87307" autoAdjust="0"/>
  </p:normalViewPr>
  <p:slideViewPr>
    <p:cSldViewPr>
      <p:cViewPr varScale="1">
        <p:scale>
          <a:sx n="166" d="100"/>
          <a:sy n="166" d="100"/>
        </p:scale>
        <p:origin x="1952" y="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38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handoutMaster" Target="handoutMasters/handout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2020/12/15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629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Before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presenting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let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little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bit.</a:t>
            </a:r>
          </a:p>
          <a:p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widely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deployed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mobile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Thanks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Google,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now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Android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Google's</a:t>
            </a:r>
            <a:r>
              <a:rPr kumimoji="1" lang="zh-CN" altLang="en-US" dirty="0"/>
              <a:t> </a:t>
            </a:r>
            <a:r>
              <a:rPr kumimoji="1" lang="en-US" altLang="zh-CN" dirty="0"/>
              <a:t>test.</a:t>
            </a:r>
          </a:p>
          <a:p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mobile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phone,</a:t>
            </a:r>
            <a:r>
              <a:rPr kumimoji="1" lang="zh-CN" altLang="en-US" dirty="0"/>
              <a:t> </a:t>
            </a:r>
            <a:r>
              <a:rPr kumimoji="1" lang="en-US" altLang="zh-CN" dirty="0"/>
              <a:t>most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ARM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TrustZone</a:t>
            </a:r>
            <a:r>
              <a:rPr kumimoji="1" lang="en-US" altLang="zh-CN" dirty="0"/>
              <a:t>.</a:t>
            </a:r>
          </a:p>
          <a:p>
            <a:r>
              <a:rPr kumimoji="1" lang="en-US" altLang="zh-CN" dirty="0" err="1"/>
              <a:t>TrustZone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divides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worlds: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normal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world,</a:t>
            </a:r>
            <a:r>
              <a:rPr kumimoji="1" lang="zh-CN" altLang="en-US" dirty="0"/>
              <a:t> </a:t>
            </a:r>
            <a:r>
              <a:rPr kumimoji="1" lang="en-US" altLang="zh-CN" dirty="0"/>
              <a:t>aka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runs</a:t>
            </a:r>
            <a:r>
              <a:rPr kumimoji="1" lang="zh-CN" altLang="en-US" dirty="0"/>
              <a:t> </a:t>
            </a:r>
            <a:r>
              <a:rPr kumimoji="1" lang="en-US" altLang="zh-CN" dirty="0"/>
              <a:t>rich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Android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iOS.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layers: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hypervisor,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world,</a:t>
            </a:r>
            <a:r>
              <a:rPr kumimoji="1" lang="zh-CN" altLang="en-US" dirty="0"/>
              <a:t> </a:t>
            </a:r>
            <a:r>
              <a:rPr kumimoji="1" lang="en-US" altLang="zh-CN" dirty="0"/>
              <a:t>aka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layers: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applications.</a:t>
            </a:r>
          </a:p>
          <a:p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monitor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s-EL3,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s-EL1.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done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smc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green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environment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REE.</a:t>
            </a:r>
          </a:p>
          <a:p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usage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922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However,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openness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fragmentation.</a:t>
            </a:r>
          </a:p>
          <a:p>
            <a:r>
              <a:rPr kumimoji="1" lang="en-US" altLang="zh-CN" dirty="0"/>
              <a:t>Nowadays,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kinds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OS,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venders.</a:t>
            </a:r>
          </a:p>
          <a:p>
            <a:r>
              <a:rPr kumimoji="1" lang="en-US" altLang="zh-CN" dirty="0"/>
              <a:t>Also,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OP-TEE.</a:t>
            </a:r>
          </a:p>
          <a:p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good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developers,</a:t>
            </a:r>
            <a:r>
              <a:rPr kumimoji="1" lang="zh-CN" altLang="en-US" dirty="0"/>
              <a:t> </a:t>
            </a:r>
            <a:r>
              <a:rPr kumimoji="1" lang="en-US" altLang="zh-CN" dirty="0"/>
              <a:t>since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056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638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013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358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954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235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sigma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281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465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3995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/>
              <a:t>Alice</a:t>
            </a:r>
            <a:r>
              <a:rPr lang="zh-CN" altLang="en-US" sz="1200" dirty="0"/>
              <a:t>分别用两个解密结果加密她的两份消息，将加密结果送给</a:t>
            </a:r>
            <a:r>
              <a:rPr lang="en-US" altLang="zh-CN" sz="1200" dirty="0"/>
              <a:t>Bob </a:t>
            </a:r>
            <a:r>
              <a:rPr lang="zh-CN" altLang="en-US" sz="1200" dirty="0"/>
              <a:t>（</a:t>
            </a:r>
            <a:r>
              <a:rPr lang="en-US" altLang="zh-CN" sz="1200" dirty="0"/>
              <a:t>Ci=E(</a:t>
            </a:r>
            <a:r>
              <a:rPr lang="en-US" altLang="zh-CN" sz="1200" dirty="0" err="1"/>
              <a:t>ki</a:t>
            </a:r>
            <a:r>
              <a:rPr lang="en-US" altLang="zh-CN" sz="1200" dirty="0"/>
              <a:t>, mi) </a:t>
            </a:r>
            <a:r>
              <a:rPr lang="en-US" altLang="zh-CN" sz="1200" dirty="0" err="1"/>
              <a:t>i</a:t>
            </a:r>
            <a:r>
              <a:rPr lang="en-US" altLang="zh-CN" sz="1200" dirty="0"/>
              <a:t>=0,1</a:t>
            </a:r>
            <a:r>
              <a:rPr lang="zh-CN" altLang="en-US" sz="1200" dirty="0"/>
              <a:t>）  </a:t>
            </a:r>
            <a:endParaRPr lang="en-US" altLang="zh-CN" sz="1200" dirty="0"/>
          </a:p>
          <a:p>
            <a:r>
              <a:rPr lang="en-US" altLang="zh-CN" sz="1200" dirty="0"/>
              <a:t>Bob</a:t>
            </a:r>
            <a:r>
              <a:rPr lang="zh-CN" altLang="en-US" sz="1200" dirty="0"/>
              <a:t>用</a:t>
            </a:r>
            <a:r>
              <a:rPr lang="en-US" altLang="zh-CN" sz="1200" dirty="0"/>
              <a:t>k</a:t>
            </a:r>
            <a:r>
              <a:rPr lang="zh-CN" altLang="en-US" sz="1200" dirty="0"/>
              <a:t>解密两份密文，得到需要的秘密 </a:t>
            </a:r>
            <a:r>
              <a:rPr lang="en-US" altLang="zh-CN" sz="1200" dirty="0"/>
              <a:t>s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675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/>
              <a:t>Alice</a:t>
            </a:r>
            <a:r>
              <a:rPr lang="zh-CN" altLang="en-US" sz="1200" dirty="0"/>
              <a:t>分别用两个解密结果加密她的两份消息，将加密结果送给</a:t>
            </a:r>
            <a:r>
              <a:rPr lang="en-US" altLang="zh-CN" sz="1200" dirty="0"/>
              <a:t>Bob </a:t>
            </a:r>
            <a:r>
              <a:rPr lang="zh-CN" altLang="en-US" sz="1200" dirty="0"/>
              <a:t>（</a:t>
            </a:r>
            <a:r>
              <a:rPr lang="en-US" altLang="zh-CN" sz="1200" dirty="0"/>
              <a:t>Ci=E(</a:t>
            </a:r>
            <a:r>
              <a:rPr lang="en-US" altLang="zh-CN" sz="1200" dirty="0" err="1"/>
              <a:t>ki</a:t>
            </a:r>
            <a:r>
              <a:rPr lang="en-US" altLang="zh-CN" sz="1200" dirty="0"/>
              <a:t>, mi) </a:t>
            </a:r>
            <a:r>
              <a:rPr lang="en-US" altLang="zh-CN" sz="1200" dirty="0" err="1"/>
              <a:t>i</a:t>
            </a:r>
            <a:r>
              <a:rPr lang="en-US" altLang="zh-CN" sz="1200" dirty="0"/>
              <a:t>=0,1</a:t>
            </a:r>
            <a:r>
              <a:rPr lang="zh-CN" altLang="en-US" sz="1200" dirty="0"/>
              <a:t>）  </a:t>
            </a:r>
            <a:endParaRPr lang="en-US" altLang="zh-CN" sz="1200" dirty="0"/>
          </a:p>
          <a:p>
            <a:r>
              <a:rPr lang="en-US" altLang="zh-CN" sz="1200" dirty="0"/>
              <a:t>Bob</a:t>
            </a:r>
            <a:r>
              <a:rPr lang="zh-CN" altLang="en-US" sz="1200" dirty="0"/>
              <a:t>用</a:t>
            </a:r>
            <a:r>
              <a:rPr lang="en-US" altLang="zh-CN" sz="1200" dirty="0"/>
              <a:t>k</a:t>
            </a:r>
            <a:r>
              <a:rPr lang="zh-CN" altLang="en-US" sz="1200" dirty="0"/>
              <a:t>解密两份密文，得到需要的秘密 </a:t>
            </a:r>
            <a:r>
              <a:rPr lang="en-US" altLang="zh-CN" sz="1200" dirty="0"/>
              <a:t>s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2937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8433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如果等于  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的话，说明这个数字没有被加一，所以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&gt;= j.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反之，则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&lt; j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4022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822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3835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0314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5114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7649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07393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7362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6068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5699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4546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333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7441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7820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921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0043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9216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4002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3900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8193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4781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6387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864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81166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1821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0504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98583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80403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9462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9944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76128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0461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02062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9293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1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 marL="742950" indent="-285750">
              <a:lnSpc>
                <a:spcPct val="120000"/>
              </a:lnSpc>
              <a:buFont typeface="Arial" charset="0"/>
              <a:buChar char="•"/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2020/12/15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3.png"/><Relationship Id="rId5" Type="http://schemas.openxmlformats.org/officeDocument/2006/relationships/image" Target="../media/image7.tiff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12" Type="http://schemas.openxmlformats.org/officeDocument/2006/relationships/image" Target="../media/image1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5.png"/><Relationship Id="rId9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iff"/><Relationship Id="rId2" Type="http://schemas.openxmlformats.org/officeDocument/2006/relationships/image" Target="../media/image66.tif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8280920" cy="1225021"/>
          </a:xfrm>
        </p:spPr>
        <p:txBody>
          <a:bodyPr>
            <a:normAutofit/>
          </a:bodyPr>
          <a:lstStyle/>
          <a:p>
            <a:r>
              <a:rPr kumimoji="1" lang="en-US" altLang="zh-CN" sz="3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Data Privacy</a:t>
            </a:r>
            <a:endParaRPr kumimoji="1" lang="zh-CN" altLang="en-US" sz="32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b="1" dirty="0">
                <a:solidFill>
                  <a:schemeClr val="bg1"/>
                </a:solidFill>
              </a:rPr>
              <a:t>C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omputer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S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ystem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P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rinciples,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Fall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2020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(IPADS,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SJTU)</a:t>
            </a:r>
            <a:endParaRPr lang="zh-CN" altLang="en-US" sz="1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标题 4"/>
          <p:cNvSpPr txBox="1">
            <a:spLocks/>
          </p:cNvSpPr>
          <p:nvPr/>
        </p:nvSpPr>
        <p:spPr>
          <a:xfrm>
            <a:off x="4652736" y="4441676"/>
            <a:ext cx="4090388" cy="1225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r"/>
            <a:endParaRPr kumimoji="1" lang="zh-CN" altLang="en-US" sz="1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83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Protecting Your Data from Anyone</a:t>
            </a:r>
            <a:endParaRPr lang="en-US" altLang="zh-CN" sz="2000" dirty="0">
              <a:solidFill>
                <a:schemeClr val="accent2"/>
              </a:solidFill>
              <a:latin typeface="Microsoft YaHei Light" charset="0"/>
              <a:ea typeface="Microsoft YaHei Light" charset="0"/>
              <a:cs typeface="Microsoft YaHei Light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6" y="4645601"/>
            <a:ext cx="1134734" cy="4607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err="1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Yubin</a:t>
            </a:r>
            <a:r>
              <a:rPr lang="en-US" altLang="zh-CN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 Xia</a:t>
            </a:r>
            <a:endParaRPr lang="sk-SK" altLang="zh-CN" dirty="0">
              <a:solidFill>
                <a:schemeClr val="accent2"/>
              </a:solidFill>
              <a:latin typeface="Microsoft YaHei Light" charset="0"/>
              <a:ea typeface="Microsoft YaHei Light" charset="0"/>
              <a:cs typeface="Microsoft YaHe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8082E1F0-BFDC-3942-AAD4-89405243CAF0}"/>
              </a:ext>
            </a:extLst>
          </p:cNvPr>
          <p:cNvSpPr/>
          <p:nvPr/>
        </p:nvSpPr>
        <p:spPr>
          <a:xfrm>
            <a:off x="2195736" y="4153644"/>
            <a:ext cx="2232248" cy="3600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Data Privacy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Data can </a:t>
            </a:r>
            <a:r>
              <a:rPr lang="en-US" altLang="zh-CN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 used everywhere</a:t>
            </a:r>
          </a:p>
          <a:p>
            <a:pPr lvl="1"/>
            <a:r>
              <a:rPr lang="en-US" altLang="zh-CN" dirty="0"/>
              <a:t>Risk management</a:t>
            </a:r>
          </a:p>
          <a:p>
            <a:pPr lvl="1"/>
            <a:r>
              <a:rPr lang="en-US" altLang="zh-CN" dirty="0"/>
              <a:t>Medicine</a:t>
            </a:r>
          </a:p>
          <a:p>
            <a:pPr lvl="1"/>
            <a:r>
              <a:rPr lang="en-US" altLang="zh-CN" dirty="0"/>
              <a:t>Recommended system</a:t>
            </a:r>
          </a:p>
          <a:p>
            <a:pPr lvl="1"/>
            <a:r>
              <a:rPr lang="en-US" altLang="zh-CN" dirty="0"/>
              <a:t>…</a:t>
            </a:r>
          </a:p>
          <a:p>
            <a:r>
              <a:rPr lang="en-US" altLang="zh-CN" dirty="0"/>
              <a:t>Data can </a:t>
            </a:r>
            <a:r>
              <a:rPr lang="en-US" altLang="zh-CN" dirty="0">
                <a:solidFill>
                  <a:srgbClr val="C00000"/>
                </a:solidFill>
              </a:rPr>
              <a:t>be stolen easily</a:t>
            </a:r>
          </a:p>
          <a:p>
            <a:pPr lvl="1"/>
            <a:r>
              <a:rPr lang="en-US" altLang="zh-CN" dirty="0"/>
              <a:t>Everyone who uses your data can steal it</a:t>
            </a: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609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Data Privacy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What</a:t>
            </a:r>
            <a:r>
              <a:rPr lang="en-US" altLang="zh-CN" dirty="0">
                <a:latin typeface="+mn-lt"/>
              </a:rPr>
              <a:t>'</a:t>
            </a:r>
            <a:r>
              <a:rPr lang="en-US" altLang="zh-CN" dirty="0"/>
              <a:t>s the target of data privacy system?</a:t>
            </a:r>
          </a:p>
          <a:p>
            <a:pPr lvl="1"/>
            <a:r>
              <a:rPr lang="en-US" altLang="zh-CN" dirty="0"/>
              <a:t>Allow data </a:t>
            </a:r>
            <a:r>
              <a:rPr lang="en-US" altLang="zh-CN" b="1" dirty="0"/>
              <a:t>to be used</a:t>
            </a:r>
            <a:r>
              <a:rPr lang="en-US" altLang="zh-CN" dirty="0"/>
              <a:t>, and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Protect data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b="1" dirty="0">
                <a:solidFill>
                  <a:srgbClr val="C00000"/>
                </a:solidFill>
              </a:rPr>
              <a:t>from being stolen</a:t>
            </a:r>
          </a:p>
          <a:p>
            <a:r>
              <a:rPr lang="en-US" altLang="zh-CN" dirty="0"/>
              <a:t>What will be introduced?</a:t>
            </a:r>
          </a:p>
          <a:p>
            <a:pPr lvl="1"/>
            <a:r>
              <a:rPr lang="en-US" altLang="zh-CN" dirty="0"/>
              <a:t>Basic data privacy method </a:t>
            </a:r>
          </a:p>
          <a:p>
            <a:pPr lvl="2"/>
            <a:r>
              <a:rPr lang="en-US" altLang="zh-CN" dirty="0"/>
              <a:t>ZKP, OT, HE, </a:t>
            </a:r>
            <a:r>
              <a:rPr lang="en-US" altLang="zh-CN" dirty="0" err="1"/>
              <a:t>sMPC</a:t>
            </a:r>
            <a:r>
              <a:rPr lang="en-US" altLang="zh-CN" dirty="0"/>
              <a:t>, TEE, DP</a:t>
            </a:r>
          </a:p>
          <a:p>
            <a:pPr lvl="1"/>
            <a:r>
              <a:rPr lang="en-US" altLang="zh-CN" dirty="0"/>
              <a:t>Systems which try to enforce data privacy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156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TEE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Trusted</a:t>
            </a:r>
            <a:r>
              <a:rPr lang="zh-CN" altLang="en-US" dirty="0"/>
              <a:t> </a:t>
            </a:r>
            <a:r>
              <a:rPr lang="en-US" altLang="zh-CN" dirty="0"/>
              <a:t>Execution</a:t>
            </a:r>
            <a:r>
              <a:rPr lang="zh-CN" altLang="en-US" dirty="0"/>
              <a:t> </a:t>
            </a:r>
            <a:r>
              <a:rPr lang="en-US" altLang="zh-CN" dirty="0"/>
              <a:t>Environment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95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6997BBD-E51E-814E-979C-08CAEA3F7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637" y="2365531"/>
            <a:ext cx="725007" cy="983938"/>
          </a:xfrm>
          <a:prstGeom prst="rect">
            <a:avLst/>
          </a:prstGeom>
        </p:spPr>
      </p:pic>
      <p:sp>
        <p:nvSpPr>
          <p:cNvPr id="7" name="椭圆形标注 6">
            <a:extLst>
              <a:ext uri="{FF2B5EF4-FFF2-40B4-BE49-F238E27FC236}">
                <a16:creationId xmlns:a16="http://schemas.microsoft.com/office/drawing/2014/main" id="{ABEE9F5A-726C-D747-9276-2EC9F0EA1B20}"/>
              </a:ext>
            </a:extLst>
          </p:cNvPr>
          <p:cNvSpPr/>
          <p:nvPr/>
        </p:nvSpPr>
        <p:spPr>
          <a:xfrm>
            <a:off x="157821" y="1417491"/>
            <a:ext cx="2880320" cy="855649"/>
          </a:xfrm>
          <a:prstGeom prst="wedgeEllipseCallout">
            <a:avLst>
              <a:gd name="adj1" fmla="val 41368"/>
              <a:gd name="adj2" fmla="val 7577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have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椭圆形标注 7">
            <a:extLst>
              <a:ext uri="{FF2B5EF4-FFF2-40B4-BE49-F238E27FC236}">
                <a16:creationId xmlns:a16="http://schemas.microsoft.com/office/drawing/2014/main" id="{DD953565-AF1E-8343-A39D-20FFBD9EC5C8}"/>
              </a:ext>
            </a:extLst>
          </p:cNvPr>
          <p:cNvSpPr/>
          <p:nvPr/>
        </p:nvSpPr>
        <p:spPr>
          <a:xfrm>
            <a:off x="6297943" y="930210"/>
            <a:ext cx="2880320" cy="855649"/>
          </a:xfrm>
          <a:prstGeom prst="wedgeEllipseCallout">
            <a:avLst>
              <a:gd name="adj1" fmla="val -36928"/>
              <a:gd name="adj2" fmla="val 9456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278511A-7B23-7D41-984D-75B4CA2B3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19" y="2065412"/>
            <a:ext cx="1501967" cy="1048993"/>
          </a:xfrm>
          <a:prstGeom prst="rect">
            <a:avLst/>
          </a:prstGeom>
        </p:spPr>
      </p:pic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A46B1DD9-2926-3644-8FF5-B1EE998EAED0}"/>
              </a:ext>
            </a:extLst>
          </p:cNvPr>
          <p:cNvCxnSpPr>
            <a:cxnSpLocks/>
          </p:cNvCxnSpPr>
          <p:nvPr/>
        </p:nvCxnSpPr>
        <p:spPr>
          <a:xfrm>
            <a:off x="3597713" y="2857500"/>
            <a:ext cx="1857337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52D89368-A9AD-614C-997D-A4712AD5F0EE}"/>
              </a:ext>
            </a:extLst>
          </p:cNvPr>
          <p:cNvSpPr/>
          <p:nvPr/>
        </p:nvSpPr>
        <p:spPr>
          <a:xfrm>
            <a:off x="3652668" y="2508622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solidFill>
                  <a:srgbClr val="C1514D"/>
                </a:solidFill>
                <a:latin typeface="Candara"/>
                <a:cs typeface="Candara"/>
              </a:rPr>
              <a:t>Data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wants to ask Bob (e.g., a cloud) to perform calculation on her data</a:t>
            </a:r>
          </a:p>
          <a:p>
            <a:r>
              <a:rPr lang="en-US" altLang="zh-CN" sz="2000" dirty="0"/>
              <a:t>Naïve method: Sending Data to Bob</a:t>
            </a:r>
          </a:p>
          <a:p>
            <a:endParaRPr lang="en-US" altLang="zh-CN" sz="1800" dirty="0"/>
          </a:p>
          <a:p>
            <a:pPr lvl="1"/>
            <a:endParaRPr lang="en-US" altLang="zh-CN" sz="2200" dirty="0"/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5A288C9A-BF7E-FC48-9C7F-C5748A8B79C3}"/>
              </a:ext>
            </a:extLst>
          </p:cNvPr>
          <p:cNvSpPr/>
          <p:nvPr/>
        </p:nvSpPr>
        <p:spPr>
          <a:xfrm>
            <a:off x="5529389" y="3079070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Bob (cloud)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38094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6997BBD-E51E-814E-979C-08CAEA3F7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637" y="2365531"/>
            <a:ext cx="725007" cy="983938"/>
          </a:xfrm>
          <a:prstGeom prst="rect">
            <a:avLst/>
          </a:prstGeom>
        </p:spPr>
      </p:pic>
      <p:sp>
        <p:nvSpPr>
          <p:cNvPr id="7" name="椭圆形标注 6">
            <a:extLst>
              <a:ext uri="{FF2B5EF4-FFF2-40B4-BE49-F238E27FC236}">
                <a16:creationId xmlns:a16="http://schemas.microsoft.com/office/drawing/2014/main" id="{ABEE9F5A-726C-D747-9276-2EC9F0EA1B20}"/>
              </a:ext>
            </a:extLst>
          </p:cNvPr>
          <p:cNvSpPr/>
          <p:nvPr/>
        </p:nvSpPr>
        <p:spPr>
          <a:xfrm>
            <a:off x="157821" y="1417491"/>
            <a:ext cx="2880320" cy="855649"/>
          </a:xfrm>
          <a:prstGeom prst="wedgeEllipseCallout">
            <a:avLst>
              <a:gd name="adj1" fmla="val 41368"/>
              <a:gd name="adj2" fmla="val 7577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have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椭圆形标注 7">
            <a:extLst>
              <a:ext uri="{FF2B5EF4-FFF2-40B4-BE49-F238E27FC236}">
                <a16:creationId xmlns:a16="http://schemas.microsoft.com/office/drawing/2014/main" id="{DD953565-AF1E-8343-A39D-20FFBD9EC5C8}"/>
              </a:ext>
            </a:extLst>
          </p:cNvPr>
          <p:cNvSpPr/>
          <p:nvPr/>
        </p:nvSpPr>
        <p:spPr>
          <a:xfrm>
            <a:off x="6179840" y="762489"/>
            <a:ext cx="2880320" cy="855649"/>
          </a:xfrm>
          <a:prstGeom prst="wedgeEllipseCallout">
            <a:avLst>
              <a:gd name="adj1" fmla="val -33551"/>
              <a:gd name="adj2" fmla="val 10820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278511A-7B23-7D41-984D-75B4CA2B3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19" y="2065412"/>
            <a:ext cx="1501967" cy="1048993"/>
          </a:xfrm>
          <a:prstGeom prst="rect">
            <a:avLst/>
          </a:prstGeom>
        </p:spPr>
      </p:pic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A46B1DD9-2926-3644-8FF5-B1EE998EAED0}"/>
              </a:ext>
            </a:extLst>
          </p:cNvPr>
          <p:cNvCxnSpPr>
            <a:cxnSpLocks/>
          </p:cNvCxnSpPr>
          <p:nvPr/>
        </p:nvCxnSpPr>
        <p:spPr>
          <a:xfrm>
            <a:off x="3597713" y="2857500"/>
            <a:ext cx="1857337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52D89368-A9AD-614C-997D-A4712AD5F0EE}"/>
              </a:ext>
            </a:extLst>
          </p:cNvPr>
          <p:cNvSpPr/>
          <p:nvPr/>
        </p:nvSpPr>
        <p:spPr>
          <a:xfrm>
            <a:off x="3652668" y="2508622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solidFill>
                  <a:srgbClr val="C1514D"/>
                </a:solidFill>
                <a:latin typeface="Candara"/>
                <a:cs typeface="Candara"/>
              </a:rPr>
              <a:t>Data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wants to ask Bob (e.g., a cloud) to perform calculation on her data</a:t>
            </a:r>
          </a:p>
          <a:p>
            <a:r>
              <a:rPr lang="en-US" altLang="zh-CN" sz="2000" strike="sngStrike" dirty="0"/>
              <a:t>Naïve method: Sending Data to Bob</a:t>
            </a:r>
          </a:p>
          <a:p>
            <a:endParaRPr lang="en-US" altLang="zh-CN" sz="1800" dirty="0"/>
          </a:p>
          <a:p>
            <a:pPr lvl="1"/>
            <a:endParaRPr lang="en-US" altLang="zh-CN" sz="2200" dirty="0"/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5A288C9A-BF7E-FC48-9C7F-C5748A8B79C3}"/>
              </a:ext>
            </a:extLst>
          </p:cNvPr>
          <p:cNvSpPr/>
          <p:nvPr/>
        </p:nvSpPr>
        <p:spPr>
          <a:xfrm>
            <a:off x="5529389" y="3079070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Bob (cloud)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344685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b="1" dirty="0"/>
              <a:t>Trusted Execution Environment</a:t>
            </a:r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6997BBD-E51E-814E-979C-08CAEA3F7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637" y="2365531"/>
            <a:ext cx="725007" cy="983938"/>
          </a:xfrm>
          <a:prstGeom prst="rect">
            <a:avLst/>
          </a:prstGeom>
        </p:spPr>
      </p:pic>
      <p:sp>
        <p:nvSpPr>
          <p:cNvPr id="7" name="椭圆形标注 6">
            <a:extLst>
              <a:ext uri="{FF2B5EF4-FFF2-40B4-BE49-F238E27FC236}">
                <a16:creationId xmlns:a16="http://schemas.microsoft.com/office/drawing/2014/main" id="{ABEE9F5A-726C-D747-9276-2EC9F0EA1B20}"/>
              </a:ext>
            </a:extLst>
          </p:cNvPr>
          <p:cNvSpPr/>
          <p:nvPr/>
        </p:nvSpPr>
        <p:spPr>
          <a:xfrm>
            <a:off x="157821" y="1417491"/>
            <a:ext cx="2880320" cy="855649"/>
          </a:xfrm>
          <a:prstGeom prst="wedgeEllipseCallout">
            <a:avLst>
              <a:gd name="adj1" fmla="val 41368"/>
              <a:gd name="adj2" fmla="val 7577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have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椭圆形标注 7">
            <a:extLst>
              <a:ext uri="{FF2B5EF4-FFF2-40B4-BE49-F238E27FC236}">
                <a16:creationId xmlns:a16="http://schemas.microsoft.com/office/drawing/2014/main" id="{DD953565-AF1E-8343-A39D-20FFBD9EC5C8}"/>
              </a:ext>
            </a:extLst>
          </p:cNvPr>
          <p:cNvSpPr/>
          <p:nvPr/>
        </p:nvSpPr>
        <p:spPr>
          <a:xfrm>
            <a:off x="6179840" y="762489"/>
            <a:ext cx="2880320" cy="855649"/>
          </a:xfrm>
          <a:prstGeom prst="wedgeEllipseCallout">
            <a:avLst>
              <a:gd name="adj1" fmla="val -33551"/>
              <a:gd name="adj2" fmla="val 10820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 and </a:t>
            </a:r>
            <a:r>
              <a:rPr kumimoji="1" lang="en-US" altLang="zh-CN" b="1" dirty="0">
                <a:solidFill>
                  <a:srgbClr val="C00000"/>
                </a:solidFill>
              </a:rPr>
              <a:t>TEE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278511A-7B23-7D41-984D-75B4CA2B3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19" y="2065412"/>
            <a:ext cx="1501967" cy="1048993"/>
          </a:xfrm>
          <a:prstGeom prst="rect">
            <a:avLst/>
          </a:prstGeom>
        </p:spPr>
      </p:pic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A46B1DD9-2926-3644-8FF5-B1EE998EAED0}"/>
              </a:ext>
            </a:extLst>
          </p:cNvPr>
          <p:cNvCxnSpPr>
            <a:cxnSpLocks/>
          </p:cNvCxnSpPr>
          <p:nvPr/>
        </p:nvCxnSpPr>
        <p:spPr>
          <a:xfrm>
            <a:off x="3597713" y="2857500"/>
            <a:ext cx="1857337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52D89368-A9AD-614C-997D-A4712AD5F0EE}"/>
              </a:ext>
            </a:extLst>
          </p:cNvPr>
          <p:cNvSpPr/>
          <p:nvPr/>
        </p:nvSpPr>
        <p:spPr>
          <a:xfrm>
            <a:off x="3652668" y="2508622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solidFill>
                  <a:srgbClr val="C1514D"/>
                </a:solidFill>
                <a:latin typeface="Candara"/>
                <a:cs typeface="Candara"/>
              </a:rPr>
              <a:t>Data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wants to ask Bob (e.g., a cloud) to perform calculation on her data</a:t>
            </a:r>
          </a:p>
          <a:p>
            <a:r>
              <a:rPr lang="en-US" altLang="zh-CN" sz="2000" strike="sngStrike" dirty="0"/>
              <a:t>Naïve method: Sending Data to Bob</a:t>
            </a:r>
          </a:p>
          <a:p>
            <a:r>
              <a:rPr lang="en-US" altLang="zh-CN" sz="1800" b="1" dirty="0"/>
              <a:t>Bob cloud construct a TEE</a:t>
            </a:r>
          </a:p>
          <a:p>
            <a:endParaRPr lang="en-US" altLang="zh-CN" sz="1800" dirty="0"/>
          </a:p>
          <a:p>
            <a:pPr lvl="1"/>
            <a:endParaRPr lang="en-US" altLang="zh-CN" sz="2200" dirty="0"/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5A288C9A-BF7E-FC48-9C7F-C5748A8B79C3}"/>
              </a:ext>
            </a:extLst>
          </p:cNvPr>
          <p:cNvSpPr/>
          <p:nvPr/>
        </p:nvSpPr>
        <p:spPr>
          <a:xfrm>
            <a:off x="5529389" y="3079070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Bob (cloud)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732124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8FA06F-8ACC-1A48-9444-C8F4117F5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DengXian" panose="02010600030101010101" pitchFamily="2" charset="-122"/>
                <a:cs typeface="Arial Black" charset="0"/>
                <a:sym typeface="+mn-lt"/>
              </a:rPr>
              <a:t>What</a:t>
            </a:r>
            <a:r>
              <a:rPr kumimoji="1" lang="zh-CN" altLang="en-US" dirty="0">
                <a:latin typeface="DengXian" panose="02010600030101010101" pitchFamily="2" charset="-122"/>
                <a:cs typeface="Arial Black" charset="0"/>
                <a:sym typeface="+mn-lt"/>
              </a:rPr>
              <a:t> </a:t>
            </a:r>
            <a:r>
              <a:rPr kumimoji="1" lang="en-US" altLang="zh-CN" dirty="0">
                <a:latin typeface="DengXian" panose="02010600030101010101" pitchFamily="2" charset="-122"/>
                <a:cs typeface="Arial Black" charset="0"/>
                <a:sym typeface="+mn-lt"/>
              </a:rPr>
              <a:t>is</a:t>
            </a:r>
            <a:r>
              <a:rPr kumimoji="1" lang="zh-CN" altLang="en-US" dirty="0">
                <a:latin typeface="DengXian" panose="02010600030101010101" pitchFamily="2" charset="-122"/>
                <a:cs typeface="Arial Black" charset="0"/>
                <a:sym typeface="+mn-lt"/>
              </a:rPr>
              <a:t> </a:t>
            </a:r>
            <a:r>
              <a:rPr kumimoji="1" lang="en-US" altLang="zh-CN" dirty="0">
                <a:latin typeface="DengXian" panose="02010600030101010101" pitchFamily="2" charset="-122"/>
                <a:cs typeface="Arial Black" charset="0"/>
                <a:sym typeface="+mn-lt"/>
              </a:rPr>
              <a:t>TEE</a:t>
            </a:r>
            <a:endParaRPr kumimoji="1" lang="zh-CN" altLang="en-US" dirty="0">
              <a:latin typeface="DengXian" panose="02010600030101010101" pitchFamily="2" charset="-122"/>
              <a:cs typeface="Arial Black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  <a:latin typeface="+mn-lt"/>
              </a:rPr>
              <a:pPr/>
              <a:t>8</a:t>
            </a:fld>
            <a:endParaRPr lang="zh-CN" altLang="en-US">
              <a:solidFill>
                <a:srgbClr val="000000">
                  <a:tint val="75000"/>
                </a:srgbClr>
              </a:solidFill>
              <a:latin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AA7E2258-C894-3A44-A97E-5A2C9B8B1280}"/>
              </a:ext>
            </a:extLst>
          </p:cNvPr>
          <p:cNvGrpSpPr/>
          <p:nvPr/>
        </p:nvGrpSpPr>
        <p:grpSpPr>
          <a:xfrm>
            <a:off x="1763451" y="1129308"/>
            <a:ext cx="5617098" cy="4264340"/>
            <a:chOff x="462359" y="1776323"/>
            <a:chExt cx="4605346" cy="3338455"/>
          </a:xfrm>
        </p:grpSpPr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EC8A3F03-5969-0B42-A369-E9FC1D211A4D}"/>
                </a:ext>
              </a:extLst>
            </p:cNvPr>
            <p:cNvSpPr/>
            <p:nvPr/>
          </p:nvSpPr>
          <p:spPr>
            <a:xfrm>
              <a:off x="472895" y="2231827"/>
              <a:ext cx="4475025" cy="1029730"/>
            </a:xfrm>
            <a:prstGeom prst="rect">
              <a:avLst/>
            </a:prstGeom>
            <a:ln w="19050"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 sz="2400" dirty="0">
                <a:ea typeface="DengXian" panose="02010600030101010101" pitchFamily="2" charset="-122"/>
              </a:endParaRPr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EB738767-F1B2-9C48-AE8E-B7B23FF23401}"/>
                </a:ext>
              </a:extLst>
            </p:cNvPr>
            <p:cNvSpPr/>
            <p:nvPr/>
          </p:nvSpPr>
          <p:spPr>
            <a:xfrm>
              <a:off x="505009" y="2383267"/>
              <a:ext cx="2194863" cy="776268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 sz="2400" dirty="0">
                <a:ea typeface="DengXian" panose="02010600030101010101" pitchFamily="2" charset="-122"/>
              </a:endParaRPr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894BF3BE-9270-8147-B3BA-0664E2DA8EED}"/>
                </a:ext>
              </a:extLst>
            </p:cNvPr>
            <p:cNvSpPr/>
            <p:nvPr/>
          </p:nvSpPr>
          <p:spPr>
            <a:xfrm>
              <a:off x="635354" y="2750668"/>
              <a:ext cx="1938401" cy="345261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>
                  <a:ea typeface="DengXian" panose="02010600030101010101" pitchFamily="2" charset="-122"/>
                </a:rPr>
                <a:t>Non-sensitive code/data</a:t>
              </a:r>
              <a:endParaRPr kumimoji="1" lang="zh-CN" altLang="en-US" sz="1600" dirty="0">
                <a:ea typeface="DengXian" panose="02010600030101010101" pitchFamily="2" charset="-122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7EC623A9-9192-A642-83EF-9CD76FA2A53C}"/>
                </a:ext>
              </a:extLst>
            </p:cNvPr>
            <p:cNvSpPr txBox="1"/>
            <p:nvPr/>
          </p:nvSpPr>
          <p:spPr>
            <a:xfrm>
              <a:off x="472897" y="2391620"/>
              <a:ext cx="983860" cy="289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ea typeface="DengXian" panose="02010600030101010101" pitchFamily="2" charset="-122"/>
                </a:rPr>
                <a:t>Host App</a:t>
              </a:r>
              <a:endParaRPr kumimoji="1" lang="zh-CN" altLang="en-US" dirty="0">
                <a:ea typeface="DengXian" panose="02010600030101010101" pitchFamily="2" charset="-122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BD5776FC-B2C2-4946-81E9-9A8F8EEB596F}"/>
                </a:ext>
              </a:extLst>
            </p:cNvPr>
            <p:cNvSpPr txBox="1"/>
            <p:nvPr/>
          </p:nvSpPr>
          <p:spPr>
            <a:xfrm>
              <a:off x="4144539" y="2662610"/>
              <a:ext cx="702636" cy="289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dirty="0">
                  <a:ea typeface="DengXian" panose="02010600030101010101" pitchFamily="2" charset="-122"/>
                </a:rPr>
                <a:t>User</a:t>
              </a:r>
              <a:endParaRPr kumimoji="1" lang="zh-CN" altLang="en-US" dirty="0">
                <a:ea typeface="DengXian" panose="02010600030101010101" pitchFamily="2" charset="-122"/>
              </a:endParaRPr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FFDB70D5-98DB-7B4D-82E7-79513A68D49B}"/>
                </a:ext>
              </a:extLst>
            </p:cNvPr>
            <p:cNvSpPr/>
            <p:nvPr/>
          </p:nvSpPr>
          <p:spPr>
            <a:xfrm>
              <a:off x="2927324" y="2382792"/>
              <a:ext cx="1299740" cy="7762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 sz="2400" dirty="0">
                <a:ea typeface="DengXian" panose="02010600030101010101" pitchFamily="2" charset="-122"/>
              </a:endParaRPr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9FAC9915-D76C-B546-AEBB-117A2941287A}"/>
                </a:ext>
              </a:extLst>
            </p:cNvPr>
            <p:cNvSpPr/>
            <p:nvPr/>
          </p:nvSpPr>
          <p:spPr>
            <a:xfrm>
              <a:off x="3069670" y="2751828"/>
              <a:ext cx="1070363" cy="3452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>
                  <a:ea typeface="DengXian" panose="02010600030101010101" pitchFamily="2" charset="-122"/>
                </a:rPr>
                <a:t>Sensitive code/data</a:t>
              </a:r>
              <a:endParaRPr kumimoji="1" lang="zh-CN" altLang="en-US" sz="1600" dirty="0">
                <a:ea typeface="DengXian" panose="02010600030101010101" pitchFamily="2" charset="-122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42F2818E-AFA1-934C-B1F6-385E0F90BEE4}"/>
                </a:ext>
              </a:extLst>
            </p:cNvPr>
            <p:cNvSpPr txBox="1"/>
            <p:nvPr/>
          </p:nvSpPr>
          <p:spPr>
            <a:xfrm>
              <a:off x="2907748" y="2385179"/>
              <a:ext cx="1299740" cy="289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ea typeface="DengXian" panose="02010600030101010101" pitchFamily="2" charset="-122"/>
                </a:rPr>
                <a:t>Enclave App</a:t>
              </a:r>
              <a:endParaRPr kumimoji="1" lang="zh-CN" altLang="en-US" dirty="0">
                <a:ea typeface="DengXian" panose="02010600030101010101" pitchFamily="2" charset="-122"/>
              </a:endParaRPr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85C25889-40F1-8549-96FB-23BD0B9A0C10}"/>
                </a:ext>
              </a:extLst>
            </p:cNvPr>
            <p:cNvSpPr/>
            <p:nvPr/>
          </p:nvSpPr>
          <p:spPr>
            <a:xfrm>
              <a:off x="462359" y="4465332"/>
              <a:ext cx="4475026" cy="649446"/>
            </a:xfrm>
            <a:prstGeom prst="rect">
              <a:avLst/>
            </a:prstGeom>
            <a:ln w="19050"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 sz="2400" dirty="0">
                <a:ea typeface="DengXian" panose="02010600030101010101" pitchFamily="2" charset="-122"/>
              </a:endParaRPr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F71C48CF-85E6-684B-9CD9-AFD02C2FD16A}"/>
                </a:ext>
              </a:extLst>
            </p:cNvPr>
            <p:cNvSpPr/>
            <p:nvPr/>
          </p:nvSpPr>
          <p:spPr>
            <a:xfrm>
              <a:off x="533013" y="4657595"/>
              <a:ext cx="3435119" cy="3764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ea typeface="DengXian" panose="02010600030101010101" pitchFamily="2" charset="-122"/>
                </a:rPr>
                <a:t>TEE/Enclave</a:t>
              </a:r>
              <a:r>
                <a:rPr kumimoji="1" lang="zh-CN" altLang="en-US" dirty="0">
                  <a:ea typeface="DengXian" panose="02010600030101010101" pitchFamily="2" charset="-122"/>
                </a:rPr>
                <a:t> </a:t>
              </a:r>
              <a:r>
                <a:rPr kumimoji="1" lang="en-US" altLang="zh-CN" dirty="0">
                  <a:ea typeface="DengXian" panose="02010600030101010101" pitchFamily="2" charset="-122"/>
                </a:rPr>
                <a:t>extension</a:t>
              </a:r>
              <a:endParaRPr kumimoji="1" lang="zh-CN" altLang="en-US" dirty="0">
                <a:ea typeface="DengXian" panose="02010600030101010101" pitchFamily="2" charset="-122"/>
              </a:endParaRPr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29DF049C-1BE6-7F40-BE68-D4000880B9CE}"/>
                </a:ext>
              </a:extLst>
            </p:cNvPr>
            <p:cNvSpPr/>
            <p:nvPr/>
          </p:nvSpPr>
          <p:spPr>
            <a:xfrm>
              <a:off x="472897" y="3859983"/>
              <a:ext cx="4475024" cy="610858"/>
            </a:xfrm>
            <a:prstGeom prst="rect">
              <a:avLst/>
            </a:prstGeom>
            <a:ln w="19050"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 sz="2400" dirty="0">
                <a:ea typeface="DengXian" panose="02010600030101010101" pitchFamily="2" charset="-122"/>
              </a:endParaRP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DC341B01-D4C0-8949-856E-BAFF4521C158}"/>
                </a:ext>
              </a:extLst>
            </p:cNvPr>
            <p:cNvSpPr/>
            <p:nvPr/>
          </p:nvSpPr>
          <p:spPr>
            <a:xfrm>
              <a:off x="532680" y="4052109"/>
              <a:ext cx="2167193" cy="355755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 sz="2400" dirty="0">
                <a:ea typeface="DengXian" panose="02010600030101010101" pitchFamily="2" charset="-122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4947DEE5-42DA-0F41-9FE9-D8E3943B4ED7}"/>
                </a:ext>
              </a:extLst>
            </p:cNvPr>
            <p:cNvSpPr txBox="1"/>
            <p:nvPr/>
          </p:nvSpPr>
          <p:spPr>
            <a:xfrm>
              <a:off x="720562" y="4073340"/>
              <a:ext cx="1626150" cy="289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dirty="0">
                  <a:ea typeface="DengXian" panose="02010600030101010101" pitchFamily="2" charset="-122"/>
                </a:rPr>
                <a:t>Hypervisor</a:t>
              </a:r>
              <a:endParaRPr kumimoji="1" lang="zh-CN" altLang="en-US" dirty="0">
                <a:ea typeface="DengXian" panose="02010600030101010101" pitchFamily="2" charset="-122"/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F94296CE-FD5B-F543-A9BD-CE2FAADA8325}"/>
                </a:ext>
              </a:extLst>
            </p:cNvPr>
            <p:cNvSpPr txBox="1"/>
            <p:nvPr/>
          </p:nvSpPr>
          <p:spPr>
            <a:xfrm>
              <a:off x="3938089" y="4157555"/>
              <a:ext cx="1080119" cy="289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dirty="0">
                  <a:ea typeface="DengXian" panose="02010600030101010101" pitchFamily="2" charset="-122"/>
                </a:rPr>
                <a:t>Hypervisor</a:t>
              </a:r>
              <a:endParaRPr kumimoji="1" lang="zh-CN" altLang="en-US" dirty="0">
                <a:ea typeface="DengXian" panose="02010600030101010101" pitchFamily="2" charset="-122"/>
              </a:endParaRPr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2D94999D-606F-2A48-A3C1-2B0D2FBF2264}"/>
                </a:ext>
              </a:extLst>
            </p:cNvPr>
            <p:cNvSpPr/>
            <p:nvPr/>
          </p:nvSpPr>
          <p:spPr>
            <a:xfrm>
              <a:off x="472897" y="3260396"/>
              <a:ext cx="4475024" cy="649446"/>
            </a:xfrm>
            <a:prstGeom prst="rect">
              <a:avLst/>
            </a:prstGeom>
            <a:ln w="19050"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 sz="2400" dirty="0">
                <a:ea typeface="DengXian" panose="02010600030101010101" pitchFamily="2" charset="-122"/>
              </a:endParaRPr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B37A77D0-686B-5543-8ED4-BA48759629F6}"/>
                </a:ext>
              </a:extLst>
            </p:cNvPr>
            <p:cNvSpPr/>
            <p:nvPr/>
          </p:nvSpPr>
          <p:spPr>
            <a:xfrm>
              <a:off x="532680" y="3379865"/>
              <a:ext cx="2167192" cy="35449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 sz="2400" dirty="0">
                <a:ea typeface="DengXian" panose="02010600030101010101" pitchFamily="2" charset="-122"/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5906E881-4A4E-4144-9A5D-1A852571067D}"/>
                </a:ext>
              </a:extLst>
            </p:cNvPr>
            <p:cNvSpPr txBox="1"/>
            <p:nvPr/>
          </p:nvSpPr>
          <p:spPr>
            <a:xfrm>
              <a:off x="720562" y="3429235"/>
              <a:ext cx="1626150" cy="289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dirty="0">
                  <a:ea typeface="DengXian" panose="02010600030101010101" pitchFamily="2" charset="-122"/>
                </a:rPr>
                <a:t>OS</a:t>
              </a:r>
              <a:endParaRPr kumimoji="1" lang="zh-CN" altLang="en-US" dirty="0">
                <a:ea typeface="DengXian" panose="02010600030101010101" pitchFamily="2" charset="-122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1D162A0A-CC6D-6C42-82EC-63A78A1DC450}"/>
                </a:ext>
              </a:extLst>
            </p:cNvPr>
            <p:cNvSpPr txBox="1"/>
            <p:nvPr/>
          </p:nvSpPr>
          <p:spPr>
            <a:xfrm>
              <a:off x="3924008" y="3403225"/>
              <a:ext cx="1143697" cy="289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dirty="0">
                  <a:ea typeface="DengXian" panose="02010600030101010101" pitchFamily="2" charset="-122"/>
                </a:rPr>
                <a:t>Supervisor</a:t>
              </a:r>
              <a:endParaRPr kumimoji="1" lang="zh-CN" altLang="en-US" dirty="0">
                <a:ea typeface="DengXian" panose="02010600030101010101" pitchFamily="2" charset="-122"/>
              </a:endParaRPr>
            </a:p>
          </p:txBody>
        </p:sp>
        <p:cxnSp>
          <p:nvCxnSpPr>
            <p:cNvPr id="105" name="直线箭头连接符 104">
              <a:extLst>
                <a:ext uri="{FF2B5EF4-FFF2-40B4-BE49-F238E27FC236}">
                  <a16:creationId xmlns:a16="http://schemas.microsoft.com/office/drawing/2014/main" id="{3CAF521A-19D9-1C4A-81A6-529220286BA6}"/>
                </a:ext>
              </a:extLst>
            </p:cNvPr>
            <p:cNvCxnSpPr>
              <a:cxnSpLocks/>
              <a:stCxn id="89" idx="2"/>
              <a:endCxn id="102" idx="0"/>
            </p:cNvCxnSpPr>
            <p:nvPr/>
          </p:nvCxnSpPr>
          <p:spPr>
            <a:xfrm>
              <a:off x="1604555" y="3095929"/>
              <a:ext cx="0" cy="28393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6D281DD-04EA-6247-8FE4-51B8F7104810}"/>
                </a:ext>
              </a:extLst>
            </p:cNvPr>
            <p:cNvCxnSpPr>
              <a:cxnSpLocks/>
              <a:endCxn id="98" idx="0"/>
            </p:cNvCxnSpPr>
            <p:nvPr/>
          </p:nvCxnSpPr>
          <p:spPr>
            <a:xfrm>
              <a:off x="1604555" y="3715967"/>
              <a:ext cx="0" cy="33614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595A29A3-19C9-9342-855F-19513829F69E}"/>
                </a:ext>
              </a:extLst>
            </p:cNvPr>
            <p:cNvCxnSpPr>
              <a:cxnSpLocks/>
              <a:stCxn id="98" idx="2"/>
            </p:cNvCxnSpPr>
            <p:nvPr/>
          </p:nvCxnSpPr>
          <p:spPr>
            <a:xfrm>
              <a:off x="1616277" y="4407864"/>
              <a:ext cx="0" cy="249731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3F2DD574-D119-0746-AA43-3F0EAFAD9CAF}"/>
                </a:ext>
              </a:extLst>
            </p:cNvPr>
            <p:cNvCxnSpPr>
              <a:cxnSpLocks/>
              <a:stCxn id="89" idx="3"/>
              <a:endCxn id="93" idx="1"/>
            </p:cNvCxnSpPr>
            <p:nvPr/>
          </p:nvCxnSpPr>
          <p:spPr>
            <a:xfrm>
              <a:off x="2573755" y="2923299"/>
              <a:ext cx="495915" cy="116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线箭头连接符 108">
              <a:extLst>
                <a:ext uri="{FF2B5EF4-FFF2-40B4-BE49-F238E27FC236}">
                  <a16:creationId xmlns:a16="http://schemas.microsoft.com/office/drawing/2014/main" id="{286BA5BC-2414-1348-9002-EA72F8415062}"/>
                </a:ext>
              </a:extLst>
            </p:cNvPr>
            <p:cNvCxnSpPr>
              <a:cxnSpLocks/>
            </p:cNvCxnSpPr>
            <p:nvPr/>
          </p:nvCxnSpPr>
          <p:spPr>
            <a:xfrm>
              <a:off x="3707986" y="3097089"/>
              <a:ext cx="0" cy="156050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4844FFAC-60CE-5C47-8A3F-6B63B42451C9}"/>
                </a:ext>
              </a:extLst>
            </p:cNvPr>
            <p:cNvSpPr txBox="1"/>
            <p:nvPr/>
          </p:nvSpPr>
          <p:spPr>
            <a:xfrm>
              <a:off x="3968133" y="4641578"/>
              <a:ext cx="1077263" cy="289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dirty="0">
                  <a:ea typeface="DengXian" panose="02010600030101010101" pitchFamily="2" charset="-122"/>
                </a:rPr>
                <a:t>Hardware</a:t>
              </a:r>
              <a:endParaRPr kumimoji="1" lang="zh-CN" altLang="en-US" dirty="0">
                <a:ea typeface="DengXian" panose="02010600030101010101" pitchFamily="2" charset="-122"/>
              </a:endParaRPr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0B014788-BA9A-0F4C-A03D-F4BA5F2701E4}"/>
                </a:ext>
              </a:extLst>
            </p:cNvPr>
            <p:cNvSpPr/>
            <p:nvPr/>
          </p:nvSpPr>
          <p:spPr>
            <a:xfrm>
              <a:off x="3492059" y="1929823"/>
              <a:ext cx="431949" cy="20165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ea typeface="DengXian" panose="02010600030101010101" pitchFamily="2" charset="-122"/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E25F47F5-C528-3749-BA6C-807865BB9C38}"/>
                </a:ext>
              </a:extLst>
            </p:cNvPr>
            <p:cNvSpPr txBox="1"/>
            <p:nvPr/>
          </p:nvSpPr>
          <p:spPr>
            <a:xfrm>
              <a:off x="3935776" y="1886938"/>
              <a:ext cx="660394" cy="265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600" dirty="0">
                  <a:ea typeface="DengXian" panose="02010600030101010101" pitchFamily="2" charset="-122"/>
                </a:rPr>
                <a:t>Trusted</a:t>
              </a:r>
              <a:endParaRPr kumimoji="1" lang="zh-CN" altLang="en-US" sz="1600" dirty="0">
                <a:ea typeface="DengXian" panose="02010600030101010101" pitchFamily="2" charset="-122"/>
              </a:endParaRP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B34BFA3-F0C8-784A-9383-261633211AE1}"/>
                </a:ext>
              </a:extLst>
            </p:cNvPr>
            <p:cNvSpPr/>
            <p:nvPr/>
          </p:nvSpPr>
          <p:spPr>
            <a:xfrm>
              <a:off x="2567788" y="1776323"/>
              <a:ext cx="458943" cy="3132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accent1"/>
                  </a:solidFill>
                  <a:ea typeface="DengXian" panose="02010600030101010101" pitchFamily="2" charset="-122"/>
                </a:rPr>
                <a:t>TEE</a:t>
              </a:r>
            </a:p>
          </p:txBody>
        </p:sp>
        <p:cxnSp>
          <p:nvCxnSpPr>
            <p:cNvPr id="114" name="直线连接符 113">
              <a:extLst>
                <a:ext uri="{FF2B5EF4-FFF2-40B4-BE49-F238E27FC236}">
                  <a16:creationId xmlns:a16="http://schemas.microsoft.com/office/drawing/2014/main" id="{3A650FDA-9E3B-E04A-9072-1E99950A11D4}"/>
                </a:ext>
              </a:extLst>
            </p:cNvPr>
            <p:cNvCxnSpPr>
              <a:cxnSpLocks/>
            </p:cNvCxnSpPr>
            <p:nvPr/>
          </p:nvCxnSpPr>
          <p:spPr>
            <a:xfrm>
              <a:off x="2821712" y="2059044"/>
              <a:ext cx="221196" cy="32868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172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80743D-09D2-EB4D-B711-2076F127F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TEE:</a:t>
            </a:r>
            <a:r>
              <a:rPr lang="zh-CN" altLang="en-US" dirty="0"/>
              <a:t> </a:t>
            </a:r>
            <a:r>
              <a:rPr lang="en-US" altLang="zh-CN" dirty="0"/>
              <a:t>Trusted</a:t>
            </a:r>
            <a:r>
              <a:rPr lang="zh-CN" altLang="en-US" dirty="0"/>
              <a:t> </a:t>
            </a:r>
            <a:r>
              <a:rPr lang="en-US" altLang="zh-CN" dirty="0"/>
              <a:t>Execution</a:t>
            </a:r>
            <a:r>
              <a:rPr lang="zh-CN" altLang="en-US" dirty="0"/>
              <a:t> </a:t>
            </a:r>
            <a:r>
              <a:rPr lang="en-US" altLang="zh-CN" dirty="0"/>
              <a:t>Environment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3C9225-783C-544C-8C82-9CE98DFBD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5901"/>
            <a:ext cx="8229600" cy="370465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34000"/>
              </a:lnSpc>
            </a:pPr>
            <a:r>
              <a:rPr kumimoji="1" lang="en" altLang="zh-CN" dirty="0"/>
              <a:t>Widely deployed </a:t>
            </a:r>
            <a:r>
              <a:rPr kumimoji="1" lang="en-US" altLang="zh-CN" dirty="0"/>
              <a:t>on</a:t>
            </a:r>
            <a:r>
              <a:rPr kumimoji="1" lang="en" altLang="zh-CN" dirty="0"/>
              <a:t> mobile devices</a:t>
            </a:r>
          </a:p>
          <a:p>
            <a:pPr lvl="1">
              <a:lnSpc>
                <a:spcPct val="134000"/>
              </a:lnSpc>
            </a:pPr>
            <a:r>
              <a:rPr kumimoji="1" lang="en" altLang="zh-CN" dirty="0"/>
              <a:t>Every Android device must deploy TEE</a:t>
            </a:r>
          </a:p>
          <a:p>
            <a:pPr lvl="1">
              <a:lnSpc>
                <a:spcPct val="134000"/>
              </a:lnSpc>
            </a:pPr>
            <a:r>
              <a:rPr kumimoji="1" lang="en" altLang="zh-CN" dirty="0"/>
              <a:t>Mostly based on ARM </a:t>
            </a:r>
            <a:r>
              <a:rPr kumimoji="1" lang="en" altLang="zh-CN" dirty="0" err="1"/>
              <a:t>TrustZone</a:t>
            </a:r>
            <a:endParaRPr kumimoji="1" lang="en" altLang="zh-CN" dirty="0"/>
          </a:p>
          <a:p>
            <a:pPr>
              <a:lnSpc>
                <a:spcPct val="134000"/>
              </a:lnSpc>
            </a:pPr>
            <a:r>
              <a:rPr kumimoji="1" lang="en" altLang="zh-CN" dirty="0"/>
              <a:t>An </a:t>
            </a:r>
            <a:r>
              <a:rPr kumimoji="1" lang="en" altLang="zh-CN" i="1" dirty="0">
                <a:solidFill>
                  <a:srgbClr val="C64D2D"/>
                </a:solidFill>
              </a:rPr>
              <a:t>isolated</a:t>
            </a:r>
            <a:r>
              <a:rPr kumimoji="1" lang="en" altLang="zh-CN" dirty="0"/>
              <a:t> &amp; </a:t>
            </a:r>
            <a:r>
              <a:rPr kumimoji="1" lang="en" altLang="zh-CN" i="1" dirty="0">
                <a:solidFill>
                  <a:srgbClr val="C64D2D"/>
                </a:solidFill>
              </a:rPr>
              <a:t>privileged</a:t>
            </a:r>
            <a:r>
              <a:rPr kumimoji="1" lang="en" altLang="zh-CN" dirty="0"/>
              <a:t> environment</a:t>
            </a:r>
          </a:p>
          <a:p>
            <a:pPr lvl="1">
              <a:lnSpc>
                <a:spcPct val="134000"/>
              </a:lnSpc>
            </a:pPr>
            <a:r>
              <a:rPr kumimoji="1" lang="en" altLang="zh-CN" dirty="0"/>
              <a:t>TEE c</a:t>
            </a:r>
            <a:r>
              <a:rPr kumimoji="1" lang="en-US" altLang="zh-CN" dirty="0"/>
              <a:t>an</a:t>
            </a:r>
            <a:r>
              <a:rPr kumimoji="1" lang="en" altLang="zh-CN" dirty="0"/>
              <a:t> access all </a:t>
            </a:r>
            <a:r>
              <a:rPr kumimoji="1" lang="en-US" altLang="zh-CN" dirty="0"/>
              <a:t>DRAM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peripherals</a:t>
            </a:r>
          </a:p>
          <a:p>
            <a:pPr lvl="1">
              <a:lnSpc>
                <a:spcPct val="134000"/>
              </a:lnSpc>
            </a:pPr>
            <a:r>
              <a:rPr kumimoji="1" lang="en-US" altLang="zh-CN" dirty="0"/>
              <a:t>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TEE's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resources</a:t>
            </a:r>
            <a:endParaRPr kumimoji="1" lang="en" altLang="zh-CN" dirty="0"/>
          </a:p>
          <a:p>
            <a:pPr>
              <a:lnSpc>
                <a:spcPct val="134000"/>
              </a:lnSpc>
            </a:pPr>
            <a:r>
              <a:rPr kumimoji="1" lang="en" altLang="zh-CN" dirty="0"/>
              <a:t>Designed to be secured and small</a:t>
            </a:r>
          </a:p>
          <a:p>
            <a:pPr lvl="1">
              <a:lnSpc>
                <a:spcPct val="134000"/>
              </a:lnSpc>
            </a:pPr>
            <a:r>
              <a:rPr kumimoji="1" lang="en-US" altLang="zh-CN" dirty="0"/>
              <a:t>For</a:t>
            </a:r>
            <a:r>
              <a:rPr kumimoji="1" lang="en" altLang="zh-CN" dirty="0"/>
              <a:t> </a:t>
            </a:r>
            <a:r>
              <a:rPr kumimoji="1" lang="en" altLang="zh-CN" dirty="0" err="1"/>
              <a:t>secur</a:t>
            </a:r>
            <a:r>
              <a:rPr kumimoji="1" lang="en-US" altLang="zh-CN" dirty="0" err="1"/>
              <a:t>ity</a:t>
            </a:r>
            <a:r>
              <a:rPr kumimoji="1" lang="en-US" altLang="zh-CN" dirty="0"/>
              <a:t>-</a:t>
            </a:r>
            <a:r>
              <a:rPr kumimoji="1" lang="en" altLang="zh-CN" dirty="0"/>
              <a:t>critical tasks</a:t>
            </a:r>
            <a:r>
              <a:rPr kumimoji="1" lang="zh-CN" altLang="en-US" dirty="0"/>
              <a:t> </a:t>
            </a:r>
            <a:r>
              <a:rPr kumimoji="1" lang="en-US" altLang="zh-CN" dirty="0"/>
              <a:t>(e.g.,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fingerprint</a:t>
            </a:r>
            <a:r>
              <a:rPr kumimoji="1" lang="zh-CN" altLang="en-US" dirty="0"/>
              <a:t> </a:t>
            </a:r>
            <a:br>
              <a:rPr kumimoji="1" lang="en-US" altLang="zh-CN" dirty="0"/>
            </a:br>
            <a:r>
              <a:rPr kumimoji="1" lang="en-US" altLang="zh-CN" dirty="0"/>
              <a:t>checker,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mobile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payment,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etc.)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1A6CC7-9D9E-D341-95E6-BD2CDDA27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E58F36-BA48-7947-BBF5-E9AE169EA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1613" y="1544477"/>
            <a:ext cx="3847210" cy="286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2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0748E1-68A7-8040-BAA6-2E350A4D4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Different TEEs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2D96A1-BE44-3E4F-8D54-20A069052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5901"/>
            <a:ext cx="8327268" cy="3394472"/>
          </a:xfrm>
        </p:spPr>
        <p:txBody>
          <a:bodyPr>
            <a:noAutofit/>
          </a:bodyPr>
          <a:lstStyle/>
          <a:p>
            <a:r>
              <a:rPr kumimoji="1" lang="en-US" altLang="zh-CN" sz="2000" dirty="0"/>
              <a:t>Software TEE</a:t>
            </a:r>
          </a:p>
          <a:p>
            <a:pPr lvl="1"/>
            <a:r>
              <a:rPr kumimoji="1" lang="en-US" altLang="zh-CN" sz="1800" dirty="0"/>
              <a:t>VM-based TEE</a:t>
            </a:r>
          </a:p>
          <a:p>
            <a:pPr lvl="1"/>
            <a:r>
              <a:rPr kumimoji="1" lang="en-US" altLang="zh-CN" sz="1800" dirty="0"/>
              <a:t>Same privilege protection</a:t>
            </a:r>
          </a:p>
          <a:p>
            <a:r>
              <a:rPr kumimoji="1" lang="en-US" altLang="zh-CN" sz="2000" dirty="0"/>
              <a:t>ARM </a:t>
            </a:r>
            <a:r>
              <a:rPr kumimoji="1" lang="en-US" altLang="zh-CN" sz="2000" dirty="0" err="1"/>
              <a:t>TrustZone</a:t>
            </a:r>
            <a:endParaRPr kumimoji="1" lang="en-US" altLang="zh-CN" sz="2000" dirty="0"/>
          </a:p>
          <a:p>
            <a:r>
              <a:rPr kumimoji="1" lang="en-US" altLang="zh-CN" sz="2000" dirty="0"/>
              <a:t>Intel SGX</a:t>
            </a:r>
          </a:p>
          <a:p>
            <a:r>
              <a:rPr kumimoji="1" lang="en-US" altLang="zh-CN" sz="2000" dirty="0"/>
              <a:t>AMD SME/SEV</a:t>
            </a:r>
          </a:p>
          <a:p>
            <a:r>
              <a:rPr kumimoji="1" lang="en-US" altLang="zh-CN" sz="2000" dirty="0"/>
              <a:t>SANCTUM</a:t>
            </a:r>
          </a:p>
          <a:p>
            <a:pPr lvl="1"/>
            <a:endParaRPr kumimoji="1" lang="en-US" altLang="zh-CN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5EDED6-6E8D-844F-A78D-1A3665F6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684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rgbClr val="C1514D"/>
                </a:solidFill>
              </a:rPr>
              <a:t>ZKP</a:t>
            </a:r>
            <a:endParaRPr lang="zh-CN" altLang="en-US" dirty="0">
              <a:solidFill>
                <a:srgbClr val="C1514D"/>
              </a:solidFill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Zero-Knowledge Proof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368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DAD5EFC-3ED0-6A4B-B201-652088587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370" y="1985881"/>
            <a:ext cx="725007" cy="98393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64C1F32-0A1A-6141-9C68-A06873517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2714" y="1946046"/>
            <a:ext cx="756875" cy="1063609"/>
          </a:xfrm>
          <a:prstGeom prst="rect">
            <a:avLst/>
          </a:prstGeom>
        </p:spPr>
      </p:pic>
      <p:sp>
        <p:nvSpPr>
          <p:cNvPr id="15" name="椭圆形标注 14">
            <a:extLst>
              <a:ext uri="{FF2B5EF4-FFF2-40B4-BE49-F238E27FC236}">
                <a16:creationId xmlns:a16="http://schemas.microsoft.com/office/drawing/2014/main" id="{A3D0D851-42D7-0F4B-97D5-DA9933176997}"/>
              </a:ext>
            </a:extLst>
          </p:cNvPr>
          <p:cNvSpPr/>
          <p:nvPr/>
        </p:nvSpPr>
        <p:spPr>
          <a:xfrm>
            <a:off x="179512" y="1170992"/>
            <a:ext cx="2880320" cy="855649"/>
          </a:xfrm>
          <a:prstGeom prst="wedgeEllipseCallout">
            <a:avLst>
              <a:gd name="adj1" fmla="val 58016"/>
              <a:gd name="adj2" fmla="val 6665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answer </a:t>
            </a:r>
            <a:r>
              <a:rPr kumimoji="1" lang="en-US" altLang="zh-CN" b="1" dirty="0">
                <a:solidFill>
                  <a:srgbClr val="C1514D"/>
                </a:solidFill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</a:rPr>
              <a:t> of the problem </a:t>
            </a:r>
            <a:r>
              <a:rPr kumimoji="1" lang="en-US" altLang="zh-CN" b="1" dirty="0">
                <a:solidFill>
                  <a:srgbClr val="C1514D"/>
                </a:solidFill>
              </a:rPr>
              <a:t>P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椭圆形标注 15">
            <a:extLst>
              <a:ext uri="{FF2B5EF4-FFF2-40B4-BE49-F238E27FC236}">
                <a16:creationId xmlns:a16="http://schemas.microsoft.com/office/drawing/2014/main" id="{B52438F8-4A7A-4A4C-9D8E-432771513466}"/>
              </a:ext>
            </a:extLst>
          </p:cNvPr>
          <p:cNvSpPr/>
          <p:nvPr/>
        </p:nvSpPr>
        <p:spPr>
          <a:xfrm>
            <a:off x="6179840" y="913284"/>
            <a:ext cx="2880320" cy="855649"/>
          </a:xfrm>
          <a:prstGeom prst="wedgeEllipseCallout">
            <a:avLst>
              <a:gd name="adj1" fmla="val -44004"/>
              <a:gd name="adj2" fmla="val 9777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It's impossible!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Prove it!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EFB63862-D852-2F41-BCE8-0AC156AA066F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>
            <a:off x="3885377" y="2477850"/>
            <a:ext cx="1857337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19">
            <a:extLst>
              <a:ext uri="{FF2B5EF4-FFF2-40B4-BE49-F238E27FC236}">
                <a16:creationId xmlns:a16="http://schemas.microsoft.com/office/drawing/2014/main" id="{E3DE9E07-7F9A-F146-8E98-601B7B77CF5B}"/>
              </a:ext>
            </a:extLst>
          </p:cNvPr>
          <p:cNvSpPr/>
          <p:nvPr/>
        </p:nvSpPr>
        <p:spPr>
          <a:xfrm>
            <a:off x="3940332" y="2112423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solidFill>
                  <a:srgbClr val="C1514D"/>
                </a:solidFill>
                <a:latin typeface="Candara"/>
                <a:cs typeface="Candara"/>
              </a:rPr>
              <a:t>A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49875D6F-E216-C74A-AADD-413606D8F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3042753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Alice tries to </a:t>
            </a:r>
            <a:r>
              <a:rPr lang="en-US" altLang="zh-CN" sz="2000" b="1" dirty="0">
                <a:solidFill>
                  <a:srgbClr val="C1514D"/>
                </a:solidFill>
              </a:rPr>
              <a:t>prove</a:t>
            </a:r>
            <a:r>
              <a:rPr lang="zh-CN" altLang="en-US" sz="2000" b="1" dirty="0">
                <a:solidFill>
                  <a:srgbClr val="C1514D"/>
                </a:solidFill>
              </a:rPr>
              <a:t> </a:t>
            </a:r>
            <a:r>
              <a:rPr lang="en-US" altLang="zh-CN" sz="2000" dirty="0">
                <a:solidFill>
                  <a:schemeClr val="tx1"/>
                </a:solidFill>
              </a:rPr>
              <a:t>to Bob </a:t>
            </a:r>
            <a:r>
              <a:rPr lang="en-US" altLang="zh-CN" sz="2000" dirty="0"/>
              <a:t>that she </a:t>
            </a:r>
            <a:r>
              <a:rPr lang="en-US" altLang="zh-CN" sz="2000" b="1" dirty="0"/>
              <a:t>has the answer of a difficult problem</a:t>
            </a:r>
            <a:r>
              <a:rPr lang="zh-CN" altLang="en-US" sz="2000" dirty="0"/>
              <a:t> </a:t>
            </a:r>
            <a:r>
              <a:rPr lang="en-US" altLang="zh-CN" sz="2000" dirty="0"/>
              <a:t>(e.g., a NP problem)</a:t>
            </a:r>
          </a:p>
          <a:p>
            <a:r>
              <a:rPr lang="en-US" altLang="zh-CN" sz="2000" dirty="0"/>
              <a:t>Naïve method: Sending A to Bob</a:t>
            </a:r>
            <a:endParaRPr lang="en-US" altLang="zh-CN" sz="1800" dirty="0"/>
          </a:p>
          <a:p>
            <a:pPr lvl="1"/>
            <a:endParaRPr lang="en-US" altLang="zh-CN" sz="2200" dirty="0"/>
          </a:p>
        </p:txBody>
      </p:sp>
    </p:spTree>
    <p:extLst>
      <p:ext uri="{BB962C8B-B14F-4D97-AF65-F5344CB8AC3E}">
        <p14:creationId xmlns:p14="http://schemas.microsoft.com/office/powerpoint/2010/main" val="136024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DAD5EFC-3ED0-6A4B-B201-652088587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370" y="1985881"/>
            <a:ext cx="725007" cy="98393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64C1F32-0A1A-6141-9C68-A06873517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714" y="1946046"/>
            <a:ext cx="756875" cy="1063609"/>
          </a:xfrm>
          <a:prstGeom prst="rect">
            <a:avLst/>
          </a:prstGeom>
        </p:spPr>
      </p:pic>
      <p:sp>
        <p:nvSpPr>
          <p:cNvPr id="15" name="椭圆形标注 14">
            <a:extLst>
              <a:ext uri="{FF2B5EF4-FFF2-40B4-BE49-F238E27FC236}">
                <a16:creationId xmlns:a16="http://schemas.microsoft.com/office/drawing/2014/main" id="{A3D0D851-42D7-0F4B-97D5-DA9933176997}"/>
              </a:ext>
            </a:extLst>
          </p:cNvPr>
          <p:cNvSpPr/>
          <p:nvPr/>
        </p:nvSpPr>
        <p:spPr>
          <a:xfrm>
            <a:off x="179512" y="1170992"/>
            <a:ext cx="2880320" cy="855649"/>
          </a:xfrm>
          <a:prstGeom prst="wedgeEllipseCallout">
            <a:avLst>
              <a:gd name="adj1" fmla="val 58016"/>
              <a:gd name="adj2" fmla="val 6665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answer </a:t>
            </a:r>
            <a:r>
              <a:rPr kumimoji="1" lang="en-US" altLang="zh-CN" b="1" dirty="0">
                <a:solidFill>
                  <a:srgbClr val="C1514D"/>
                </a:solidFill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</a:rPr>
              <a:t> of the problem </a:t>
            </a:r>
            <a:r>
              <a:rPr kumimoji="1" lang="en-US" altLang="zh-CN" b="1" dirty="0">
                <a:solidFill>
                  <a:srgbClr val="C1514D"/>
                </a:solidFill>
              </a:rPr>
              <a:t>P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椭圆形标注 15">
            <a:extLst>
              <a:ext uri="{FF2B5EF4-FFF2-40B4-BE49-F238E27FC236}">
                <a16:creationId xmlns:a16="http://schemas.microsoft.com/office/drawing/2014/main" id="{B52438F8-4A7A-4A4C-9D8E-432771513466}"/>
              </a:ext>
            </a:extLst>
          </p:cNvPr>
          <p:cNvSpPr/>
          <p:nvPr/>
        </p:nvSpPr>
        <p:spPr>
          <a:xfrm>
            <a:off x="6179840" y="913284"/>
            <a:ext cx="2880320" cy="855649"/>
          </a:xfrm>
          <a:prstGeom prst="wedgeEllipseCallout">
            <a:avLst>
              <a:gd name="adj1" fmla="val -44004"/>
              <a:gd name="adj2" fmla="val 9777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Thanks!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Now, I have the answer </a:t>
            </a:r>
            <a:r>
              <a:rPr kumimoji="1" lang="en-US" altLang="zh-CN" b="1" dirty="0">
                <a:solidFill>
                  <a:srgbClr val="C1514D"/>
                </a:solidFill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</a:rPr>
              <a:t>.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EFB63862-D852-2F41-BCE8-0AC156AA066F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>
            <a:off x="3885377" y="2477850"/>
            <a:ext cx="1857337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2456FFDE-9E96-AA41-873C-EE2C8A5669B2}"/>
              </a:ext>
            </a:extLst>
          </p:cNvPr>
          <p:cNvSpPr/>
          <p:nvPr/>
        </p:nvSpPr>
        <p:spPr>
          <a:xfrm>
            <a:off x="3940332" y="2112423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solidFill>
                  <a:srgbClr val="C1514D"/>
                </a:solidFill>
                <a:latin typeface="Candara"/>
                <a:cs typeface="Candara"/>
              </a:rPr>
              <a:t>A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A1FEFB76-D815-A347-A89C-E3F7C600F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3042753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Alice tries to </a:t>
            </a:r>
            <a:r>
              <a:rPr lang="en-US" altLang="zh-CN" sz="2000" b="1" dirty="0">
                <a:solidFill>
                  <a:srgbClr val="C1514D"/>
                </a:solidFill>
              </a:rPr>
              <a:t>prove</a:t>
            </a:r>
            <a:r>
              <a:rPr lang="zh-CN" altLang="en-US" sz="2000" b="1" dirty="0">
                <a:solidFill>
                  <a:srgbClr val="C1514D"/>
                </a:solidFill>
              </a:rPr>
              <a:t> </a:t>
            </a:r>
            <a:r>
              <a:rPr lang="en-US" altLang="zh-CN" sz="2000" dirty="0">
                <a:solidFill>
                  <a:schemeClr val="tx1"/>
                </a:solidFill>
              </a:rPr>
              <a:t>to Bob </a:t>
            </a:r>
            <a:r>
              <a:rPr lang="en-US" altLang="zh-CN" sz="2000" dirty="0"/>
              <a:t>that she </a:t>
            </a:r>
            <a:r>
              <a:rPr lang="en-US" altLang="zh-CN" sz="2000" b="1" dirty="0"/>
              <a:t>has the answer of a difficult problem</a:t>
            </a:r>
            <a:r>
              <a:rPr lang="zh-CN" altLang="en-US" sz="2000" dirty="0"/>
              <a:t> </a:t>
            </a:r>
            <a:r>
              <a:rPr lang="en-US" altLang="zh-CN" sz="2000" dirty="0"/>
              <a:t>(e.g., a NP problem)</a:t>
            </a:r>
          </a:p>
          <a:p>
            <a:r>
              <a:rPr lang="en-US" altLang="zh-CN" sz="2000" dirty="0"/>
              <a:t>Naïve method: Sending A to Bob</a:t>
            </a:r>
          </a:p>
          <a:p>
            <a:pPr lvl="1"/>
            <a:r>
              <a:rPr lang="en-US" altLang="zh-CN" sz="1600" dirty="0"/>
              <a:t>Problem: Bob will get the answer A</a:t>
            </a:r>
          </a:p>
          <a:p>
            <a:pPr lvl="1"/>
            <a:endParaRPr lang="en-US" altLang="zh-CN" sz="1800" dirty="0"/>
          </a:p>
          <a:p>
            <a:pPr lvl="1"/>
            <a:endParaRPr lang="en-US" altLang="zh-CN" sz="2200" dirty="0"/>
          </a:p>
        </p:txBody>
      </p:sp>
    </p:spTree>
    <p:extLst>
      <p:ext uri="{BB962C8B-B14F-4D97-AF65-F5344CB8AC3E}">
        <p14:creationId xmlns:p14="http://schemas.microsoft.com/office/powerpoint/2010/main" val="17608379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Zero-Knowledge Proof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DAD5EFC-3ED0-6A4B-B201-652088587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370" y="1985881"/>
            <a:ext cx="725007" cy="98393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64C1F32-0A1A-6141-9C68-A06873517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2714" y="1946046"/>
            <a:ext cx="756875" cy="106360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9B3205A-88AF-3440-9F12-FFD6B34822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9187" y="1981432"/>
            <a:ext cx="378438" cy="454126"/>
          </a:xfrm>
          <a:prstGeom prst="rect">
            <a:avLst/>
          </a:prstGeom>
        </p:spPr>
      </p:pic>
      <p:sp>
        <p:nvSpPr>
          <p:cNvPr id="15" name="椭圆形标注 14">
            <a:extLst>
              <a:ext uri="{FF2B5EF4-FFF2-40B4-BE49-F238E27FC236}">
                <a16:creationId xmlns:a16="http://schemas.microsoft.com/office/drawing/2014/main" id="{A3D0D851-42D7-0F4B-97D5-DA9933176997}"/>
              </a:ext>
            </a:extLst>
          </p:cNvPr>
          <p:cNvSpPr/>
          <p:nvPr/>
        </p:nvSpPr>
        <p:spPr>
          <a:xfrm>
            <a:off x="179512" y="1170992"/>
            <a:ext cx="2880320" cy="855649"/>
          </a:xfrm>
          <a:prstGeom prst="wedgeEllipseCallout">
            <a:avLst>
              <a:gd name="adj1" fmla="val 58016"/>
              <a:gd name="adj2" fmla="val 6665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answer </a:t>
            </a:r>
            <a:r>
              <a:rPr kumimoji="1" lang="en-US" altLang="zh-CN" b="1" dirty="0">
                <a:solidFill>
                  <a:srgbClr val="C1514D"/>
                </a:solidFill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</a:rPr>
              <a:t> of the problem </a:t>
            </a:r>
            <a:r>
              <a:rPr kumimoji="1" lang="en-US" altLang="zh-CN" b="1" dirty="0">
                <a:solidFill>
                  <a:srgbClr val="C1514D"/>
                </a:solidFill>
              </a:rPr>
              <a:t>P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椭圆形标注 15">
            <a:extLst>
              <a:ext uri="{FF2B5EF4-FFF2-40B4-BE49-F238E27FC236}">
                <a16:creationId xmlns:a16="http://schemas.microsoft.com/office/drawing/2014/main" id="{B52438F8-4A7A-4A4C-9D8E-432771513466}"/>
              </a:ext>
            </a:extLst>
          </p:cNvPr>
          <p:cNvSpPr/>
          <p:nvPr/>
        </p:nvSpPr>
        <p:spPr>
          <a:xfrm>
            <a:off x="6179840" y="913284"/>
            <a:ext cx="2880320" cy="855649"/>
          </a:xfrm>
          <a:prstGeom prst="wedgeEllipseCallout">
            <a:avLst>
              <a:gd name="adj1" fmla="val -44004"/>
              <a:gd name="adj2" fmla="val 9777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OK, I can verify the proof.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EFB63862-D852-2F41-BCE8-0AC156AA066F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>
            <a:off x="3885377" y="2477850"/>
            <a:ext cx="1857337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1D36BE4E-01F0-134F-B6AF-143D08668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3042753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Alice tries to </a:t>
            </a:r>
            <a:r>
              <a:rPr lang="en-US" altLang="zh-CN" sz="2000" b="1" dirty="0">
                <a:solidFill>
                  <a:srgbClr val="C1514D"/>
                </a:solidFill>
              </a:rPr>
              <a:t>prove</a:t>
            </a:r>
            <a:r>
              <a:rPr lang="zh-CN" altLang="en-US" sz="2000" b="1" dirty="0">
                <a:solidFill>
                  <a:srgbClr val="C1514D"/>
                </a:solidFill>
              </a:rPr>
              <a:t> </a:t>
            </a:r>
            <a:r>
              <a:rPr lang="en-US" altLang="zh-CN" sz="2000" dirty="0">
                <a:solidFill>
                  <a:schemeClr val="tx1"/>
                </a:solidFill>
              </a:rPr>
              <a:t>to Bob </a:t>
            </a:r>
            <a:r>
              <a:rPr lang="en-US" altLang="zh-CN" sz="2000" dirty="0"/>
              <a:t>that she </a:t>
            </a:r>
            <a:r>
              <a:rPr lang="en-US" altLang="zh-CN" sz="2000" b="1" dirty="0"/>
              <a:t>has the answer of a difficult problem</a:t>
            </a:r>
            <a:r>
              <a:rPr lang="zh-CN" altLang="en-US" sz="2000" dirty="0"/>
              <a:t> </a:t>
            </a:r>
            <a:r>
              <a:rPr lang="en-US" altLang="zh-CN" sz="2000" dirty="0"/>
              <a:t>(e.g., a NP problem).</a:t>
            </a:r>
          </a:p>
          <a:p>
            <a:r>
              <a:rPr lang="en-US" altLang="zh-CN" sz="2000" dirty="0"/>
              <a:t>Zero-Knowledge Proof</a:t>
            </a:r>
          </a:p>
          <a:p>
            <a:pPr lvl="1"/>
            <a:r>
              <a:rPr lang="en-US" altLang="zh-CN" sz="1800" b="1" dirty="0"/>
              <a:t>Completeness</a:t>
            </a:r>
            <a:r>
              <a:rPr lang="en-US" altLang="zh-CN" sz="1800" dirty="0"/>
              <a:t>: Alice </a:t>
            </a:r>
            <a:r>
              <a:rPr lang="en-US" altLang="zh-CN" sz="1800" dirty="0">
                <a:solidFill>
                  <a:srgbClr val="C1514D"/>
                </a:solidFill>
              </a:rPr>
              <a:t>can</a:t>
            </a:r>
            <a:r>
              <a:rPr lang="en-US" altLang="zh-CN" sz="1800" dirty="0"/>
              <a:t> construct the proof if she has A</a:t>
            </a:r>
          </a:p>
          <a:p>
            <a:pPr lvl="1"/>
            <a:r>
              <a:rPr lang="en-US" altLang="zh-CN" sz="1800" b="1" dirty="0"/>
              <a:t>Soundness</a:t>
            </a:r>
            <a:r>
              <a:rPr lang="en-US" altLang="zh-CN" sz="1800" dirty="0"/>
              <a:t>: Alice </a:t>
            </a:r>
            <a:r>
              <a:rPr lang="en-US" altLang="zh-CN" sz="1800" dirty="0">
                <a:solidFill>
                  <a:srgbClr val="C1514D"/>
                </a:solidFill>
              </a:rPr>
              <a:t>cannot</a:t>
            </a:r>
            <a:r>
              <a:rPr lang="en-US" altLang="zh-CN" sz="1800" dirty="0"/>
              <a:t> construct the proof if she doesn</a:t>
            </a:r>
            <a:r>
              <a:rPr lang="en-US" altLang="zh-CN" sz="1800" dirty="0">
                <a:latin typeface="+mn-lt"/>
              </a:rPr>
              <a:t>'</a:t>
            </a:r>
            <a:r>
              <a:rPr lang="en-US" altLang="zh-CN" sz="1800" dirty="0"/>
              <a:t>t have A</a:t>
            </a:r>
          </a:p>
          <a:p>
            <a:pPr lvl="1"/>
            <a:r>
              <a:rPr lang="en-US" altLang="zh-CN" sz="1800" b="1" dirty="0"/>
              <a:t>Zero-knowledge</a:t>
            </a:r>
            <a:r>
              <a:rPr lang="en-US" altLang="zh-CN" sz="1800" dirty="0"/>
              <a:t>: Bob </a:t>
            </a:r>
            <a:r>
              <a:rPr lang="en-US" altLang="zh-CN" sz="1800" dirty="0">
                <a:solidFill>
                  <a:srgbClr val="C00000"/>
                </a:solidFill>
              </a:rPr>
              <a:t>knows nothing about A</a:t>
            </a:r>
          </a:p>
          <a:p>
            <a:pPr lvl="1"/>
            <a:endParaRPr lang="en-US" altLang="zh-CN" sz="1800" dirty="0"/>
          </a:p>
          <a:p>
            <a:pPr lvl="1"/>
            <a:endParaRPr lang="en-US" altLang="zh-CN" sz="2200" dirty="0"/>
          </a:p>
        </p:txBody>
      </p:sp>
      <p:sp>
        <p:nvSpPr>
          <p:cNvPr id="23" name="Rectangle 19">
            <a:extLst>
              <a:ext uri="{FF2B5EF4-FFF2-40B4-BE49-F238E27FC236}">
                <a16:creationId xmlns:a16="http://schemas.microsoft.com/office/drawing/2014/main" id="{E3DE9E07-7F9A-F146-8E98-601B7B77CF5B}"/>
              </a:ext>
            </a:extLst>
          </p:cNvPr>
          <p:cNvSpPr/>
          <p:nvPr/>
        </p:nvSpPr>
        <p:spPr>
          <a:xfrm>
            <a:off x="3904693" y="2520143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proof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739333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Interactive</a:t>
            </a:r>
            <a:r>
              <a:rPr lang="zh-CN" altLang="en-US" dirty="0"/>
              <a:t> </a:t>
            </a:r>
            <a:r>
              <a:rPr lang="en-US" altLang="zh-CN" dirty="0"/>
              <a:t>Zero-Knowledge Proof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DAD5EFC-3ED0-6A4B-B201-652088587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370" y="1985881"/>
            <a:ext cx="725007" cy="98393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64C1F32-0A1A-6141-9C68-A06873517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2714" y="1946046"/>
            <a:ext cx="756875" cy="1063609"/>
          </a:xfrm>
          <a:prstGeom prst="rect">
            <a:avLst/>
          </a:prstGeom>
        </p:spPr>
      </p:pic>
      <p:sp>
        <p:nvSpPr>
          <p:cNvPr id="15" name="椭圆形标注 14">
            <a:extLst>
              <a:ext uri="{FF2B5EF4-FFF2-40B4-BE49-F238E27FC236}">
                <a16:creationId xmlns:a16="http://schemas.microsoft.com/office/drawing/2014/main" id="{A3D0D851-42D7-0F4B-97D5-DA9933176997}"/>
              </a:ext>
            </a:extLst>
          </p:cNvPr>
          <p:cNvSpPr/>
          <p:nvPr/>
        </p:nvSpPr>
        <p:spPr>
          <a:xfrm>
            <a:off x="179512" y="1170992"/>
            <a:ext cx="2880320" cy="855649"/>
          </a:xfrm>
          <a:prstGeom prst="wedgeEllipseCallout">
            <a:avLst>
              <a:gd name="adj1" fmla="val 58016"/>
              <a:gd name="adj2" fmla="val 6665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am </a:t>
            </a:r>
            <a:r>
              <a:rPr kumimoji="1" lang="en-US" altLang="zh-CN" b="1" dirty="0">
                <a:solidFill>
                  <a:schemeClr val="tx1"/>
                </a:solidFill>
              </a:rPr>
              <a:t>prover:</a:t>
            </a:r>
            <a:r>
              <a:rPr kumimoji="1" lang="zh-CN" altLang="en-US" b="1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P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椭圆形标注 15">
            <a:extLst>
              <a:ext uri="{FF2B5EF4-FFF2-40B4-BE49-F238E27FC236}">
                <a16:creationId xmlns:a16="http://schemas.microsoft.com/office/drawing/2014/main" id="{B52438F8-4A7A-4A4C-9D8E-432771513466}"/>
              </a:ext>
            </a:extLst>
          </p:cNvPr>
          <p:cNvSpPr/>
          <p:nvPr/>
        </p:nvSpPr>
        <p:spPr>
          <a:xfrm>
            <a:off x="6179840" y="913284"/>
            <a:ext cx="2880320" cy="855649"/>
          </a:xfrm>
          <a:prstGeom prst="wedgeEllipseCallout">
            <a:avLst>
              <a:gd name="adj1" fmla="val -44004"/>
              <a:gd name="adj2" fmla="val 9777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am </a:t>
            </a:r>
            <a:r>
              <a:rPr kumimoji="1" lang="en-US" altLang="zh-CN" b="1" dirty="0">
                <a:solidFill>
                  <a:schemeClr val="tx1"/>
                </a:solidFill>
              </a:rPr>
              <a:t>verifier:</a:t>
            </a:r>
            <a:r>
              <a:rPr kumimoji="1" lang="zh-CN" altLang="en-US" b="1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V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EFB63862-D852-2F41-BCE8-0AC156AA066F}"/>
              </a:ext>
            </a:extLst>
          </p:cNvPr>
          <p:cNvCxnSpPr>
            <a:cxnSpLocks/>
          </p:cNvCxnSpPr>
          <p:nvPr/>
        </p:nvCxnSpPr>
        <p:spPr>
          <a:xfrm>
            <a:off x="4304718" y="2115922"/>
            <a:ext cx="13763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内容占位符 2">
                <a:extLst>
                  <a:ext uri="{FF2B5EF4-FFF2-40B4-BE49-F238E27FC236}">
                    <a16:creationId xmlns:a16="http://schemas.microsoft.com/office/drawing/2014/main" id="{1D36BE4E-01F0-134F-B6AF-143D086687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9748" y="3323363"/>
                <a:ext cx="8229600" cy="2558473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2000" dirty="0"/>
                  <a:t>P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has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answer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altLang="zh-CN" sz="2000" dirty="0"/>
                  <a:t> of a problem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US" altLang="zh-CN" sz="2000" dirty="0">
                    <a:latin typeface="DengXian" panose="02010600030101010101" pitchFamily="2" charset="-122"/>
                    <a:ea typeface="DengXian" panose="02010600030101010101" pitchFamily="2" charset="-122"/>
                  </a:rPr>
                  <a:t>, and tries to prove it with &gt; 1 iterations:</a:t>
                </a:r>
              </a:p>
              <a:p>
                <a:pPr lvl="1"/>
                <a:r>
                  <a:rPr lang="en-US" altLang="zh-CN" sz="1800" dirty="0"/>
                  <a:t>Step-1:</a:t>
                </a:r>
                <a:r>
                  <a:rPr lang="zh-CN" altLang="en-US" sz="1800" dirty="0"/>
                  <a:t> </a:t>
                </a:r>
                <a:r>
                  <a:rPr lang="en-US" altLang="zh-CN" sz="1800" dirty="0"/>
                  <a:t>P</a:t>
                </a:r>
                <a:r>
                  <a:rPr lang="zh-CN" altLang="en-US" sz="1800" dirty="0"/>
                  <a:t> </a:t>
                </a:r>
                <a:r>
                  <a:rPr lang="en-US" altLang="zh-CN" sz="1800" dirty="0"/>
                  <a:t>transfers </a:t>
                </a:r>
                <a14:m>
                  <m:oMath xmlns:m="http://schemas.openxmlformats.org/officeDocument/2006/math"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US" altLang="zh-CN" sz="1800" dirty="0"/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p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sz="1800" dirty="0"/>
                  <a:t>, and promises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p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800" dirty="0"/>
                  <a:t> is transferred from 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US" altLang="zh-CN" sz="1800" dirty="0"/>
                  <a:t> and she has the answer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sz="1800" b="1" dirty="0"/>
              </a:p>
              <a:p>
                <a:pPr lvl="1"/>
                <a:r>
                  <a:rPr lang="en-US" altLang="zh-CN" sz="1800" dirty="0"/>
                  <a:t>Step-2: V challenges P</a:t>
                </a:r>
              </a:p>
              <a:p>
                <a:pPr lvl="1"/>
                <a:r>
                  <a:rPr lang="en-US" altLang="zh-CN" sz="1800" dirty="0"/>
                  <a:t>Step-3: P shows the proof of the answer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sz="1800" dirty="0"/>
                  <a:t>, </a:t>
                </a:r>
                <a:r>
                  <a:rPr lang="en-US" altLang="zh-CN" sz="1800" dirty="0">
                    <a:solidFill>
                      <a:srgbClr val="0096FF"/>
                    </a:solidFill>
                  </a:rPr>
                  <a:t>which will not leak</a:t>
                </a:r>
                <a:r>
                  <a:rPr lang="en-US" altLang="zh-CN" sz="1800" dirty="0"/>
                  <a:t> 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altLang="zh-CN" sz="1800" dirty="0"/>
              </a:p>
              <a:p>
                <a:pPr lvl="1"/>
                <a:r>
                  <a:rPr lang="en-US" altLang="zh-CN" sz="1800" b="1" dirty="0"/>
                  <a:t>V trusts that P has 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altLang="zh-CN" sz="1800" b="1" dirty="0"/>
                  <a:t>when P always meets the challenge</a:t>
                </a:r>
              </a:p>
            </p:txBody>
          </p:sp>
        </mc:Choice>
        <mc:Fallback xmlns="">
          <p:sp>
            <p:nvSpPr>
              <p:cNvPr id="22" name="内容占位符 2">
                <a:extLst>
                  <a:ext uri="{FF2B5EF4-FFF2-40B4-BE49-F238E27FC236}">
                    <a16:creationId xmlns:a16="http://schemas.microsoft.com/office/drawing/2014/main" id="{1D36BE4E-01F0-134F-B6AF-143D086687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9748" y="3323363"/>
                <a:ext cx="8229600" cy="2558473"/>
              </a:xfrm>
              <a:blipFill>
                <a:blip r:embed="rId5"/>
                <a:stretch>
                  <a:fillRect l="-616" r="-6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19">
            <a:extLst>
              <a:ext uri="{FF2B5EF4-FFF2-40B4-BE49-F238E27FC236}">
                <a16:creationId xmlns:a16="http://schemas.microsoft.com/office/drawing/2014/main" id="{E3DE9E07-7F9A-F146-8E98-601B7B77CF5B}"/>
              </a:ext>
            </a:extLst>
          </p:cNvPr>
          <p:cNvSpPr/>
          <p:nvPr/>
        </p:nvSpPr>
        <p:spPr>
          <a:xfrm>
            <a:off x="4119202" y="1787662"/>
            <a:ext cx="17474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promise</a:t>
            </a: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97561A83-03FE-2744-B162-9F676CA8626B}"/>
              </a:ext>
            </a:extLst>
          </p:cNvPr>
          <p:cNvCxnSpPr>
            <a:cxnSpLocks/>
          </p:cNvCxnSpPr>
          <p:nvPr/>
        </p:nvCxnSpPr>
        <p:spPr>
          <a:xfrm>
            <a:off x="4304718" y="2456053"/>
            <a:ext cx="137639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BCB71629-5C26-7047-B9AD-C6B1A8827338}"/>
              </a:ext>
            </a:extLst>
          </p:cNvPr>
          <p:cNvCxnSpPr>
            <a:cxnSpLocks/>
          </p:cNvCxnSpPr>
          <p:nvPr/>
        </p:nvCxnSpPr>
        <p:spPr>
          <a:xfrm>
            <a:off x="4304718" y="2813369"/>
            <a:ext cx="13763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9">
            <a:extLst>
              <a:ext uri="{FF2B5EF4-FFF2-40B4-BE49-F238E27FC236}">
                <a16:creationId xmlns:a16="http://schemas.microsoft.com/office/drawing/2014/main" id="{D22ACD0E-3532-7540-B783-0B72D54B18BE}"/>
              </a:ext>
            </a:extLst>
          </p:cNvPr>
          <p:cNvSpPr/>
          <p:nvPr/>
        </p:nvSpPr>
        <p:spPr>
          <a:xfrm>
            <a:off x="4119202" y="2156914"/>
            <a:ext cx="17474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challenge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775D01-BBEE-244F-B7AB-4564B81DD095}"/>
              </a:ext>
            </a:extLst>
          </p:cNvPr>
          <p:cNvSpPr/>
          <p:nvPr/>
        </p:nvSpPr>
        <p:spPr>
          <a:xfrm>
            <a:off x="4119202" y="2534335"/>
            <a:ext cx="17474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response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1A03DC8-62FA-B14D-BBEE-4A7697897B71}"/>
              </a:ext>
            </a:extLst>
          </p:cNvPr>
          <p:cNvSpPr txBox="1"/>
          <p:nvPr/>
        </p:nvSpPr>
        <p:spPr>
          <a:xfrm>
            <a:off x="4304718" y="2112372"/>
            <a:ext cx="192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1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CB2FE02-C010-8049-AF10-EFB167932E65}"/>
              </a:ext>
            </a:extLst>
          </p:cNvPr>
          <p:cNvSpPr txBox="1"/>
          <p:nvPr/>
        </p:nvSpPr>
        <p:spPr>
          <a:xfrm>
            <a:off x="4304718" y="2611281"/>
            <a:ext cx="192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2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cxnSp>
        <p:nvCxnSpPr>
          <p:cNvPr id="7" name="曲线连接符 6">
            <a:extLst>
              <a:ext uri="{FF2B5EF4-FFF2-40B4-BE49-F238E27FC236}">
                <a16:creationId xmlns:a16="http://schemas.microsoft.com/office/drawing/2014/main" id="{ACF616F8-8583-4347-892C-91B16BE66349}"/>
              </a:ext>
            </a:extLst>
          </p:cNvPr>
          <p:cNvCxnSpPr>
            <a:stCxn id="24" idx="2"/>
            <a:endCxn id="5" idx="0"/>
          </p:cNvCxnSpPr>
          <p:nvPr/>
        </p:nvCxnSpPr>
        <p:spPr>
          <a:xfrm rot="5400000" flipH="1">
            <a:off x="4028333" y="2484937"/>
            <a:ext cx="745130" cy="12700"/>
          </a:xfrm>
          <a:prstGeom prst="curvedConnector5">
            <a:avLst>
              <a:gd name="adj1" fmla="val -30679"/>
              <a:gd name="adj2" fmla="val 2557323"/>
              <a:gd name="adj3" fmla="val 13067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58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Graph Isomorphism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C10BF307-ACE4-EF49-9E26-E6111124CC3D}"/>
              </a:ext>
            </a:extLst>
          </p:cNvPr>
          <p:cNvSpPr/>
          <p:nvPr/>
        </p:nvSpPr>
        <p:spPr>
          <a:xfrm>
            <a:off x="3035833" y="1840869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AEE32E25-16FD-0249-A20A-D6A15632E3D1}"/>
              </a:ext>
            </a:extLst>
          </p:cNvPr>
          <p:cNvSpPr/>
          <p:nvPr/>
        </p:nvSpPr>
        <p:spPr>
          <a:xfrm>
            <a:off x="2387761" y="2056893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963BD8E7-23E7-8143-862D-81324F5EC738}"/>
              </a:ext>
            </a:extLst>
          </p:cNvPr>
          <p:cNvSpPr/>
          <p:nvPr/>
        </p:nvSpPr>
        <p:spPr>
          <a:xfrm>
            <a:off x="2927821" y="2371911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40D570B3-424C-DC48-97C1-48990A77AEC8}"/>
              </a:ext>
            </a:extLst>
          </p:cNvPr>
          <p:cNvSpPr/>
          <p:nvPr/>
        </p:nvSpPr>
        <p:spPr>
          <a:xfrm>
            <a:off x="2267744" y="2668961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36D51FB3-482C-5942-8947-5BA2194E3C1F}"/>
              </a:ext>
            </a:extLst>
          </p:cNvPr>
          <p:cNvSpPr/>
          <p:nvPr/>
        </p:nvSpPr>
        <p:spPr>
          <a:xfrm>
            <a:off x="2826997" y="3027119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6E63C6D6-C611-DB45-A6B3-2A9C9A261BCB}"/>
              </a:ext>
            </a:extLst>
          </p:cNvPr>
          <p:cNvSpPr/>
          <p:nvPr/>
        </p:nvSpPr>
        <p:spPr>
          <a:xfrm>
            <a:off x="3539889" y="2701008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A70992D4-D40B-774F-B2DC-03C1F0214594}"/>
              </a:ext>
            </a:extLst>
          </p:cNvPr>
          <p:cNvCxnSpPr>
            <a:cxnSpLocks/>
            <a:stCxn id="48" idx="2"/>
            <a:endCxn id="49" idx="7"/>
          </p:cNvCxnSpPr>
          <p:nvPr/>
        </p:nvCxnSpPr>
        <p:spPr>
          <a:xfrm flipH="1">
            <a:off x="2572149" y="1948881"/>
            <a:ext cx="463684" cy="1396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9E260BF6-C8A1-9F4D-AC3F-30345A4C8B1E}"/>
              </a:ext>
            </a:extLst>
          </p:cNvPr>
          <p:cNvCxnSpPr>
            <a:cxnSpLocks/>
            <a:stCxn id="49" idx="4"/>
            <a:endCxn id="51" idx="0"/>
          </p:cNvCxnSpPr>
          <p:nvPr/>
        </p:nvCxnSpPr>
        <p:spPr>
          <a:xfrm flipH="1">
            <a:off x="2375756" y="2272917"/>
            <a:ext cx="120017" cy="3960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42EBD4F8-CD50-D44B-A3E3-3E7D9C783EF4}"/>
              </a:ext>
            </a:extLst>
          </p:cNvPr>
          <p:cNvCxnSpPr>
            <a:cxnSpLocks/>
            <a:stCxn id="49" idx="5"/>
            <a:endCxn id="50" idx="2"/>
          </p:cNvCxnSpPr>
          <p:nvPr/>
        </p:nvCxnSpPr>
        <p:spPr>
          <a:xfrm>
            <a:off x="2572149" y="2241281"/>
            <a:ext cx="355672" cy="2386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F46D503A-A2E7-684F-867E-53E4FD23CA3A}"/>
              </a:ext>
            </a:extLst>
          </p:cNvPr>
          <p:cNvCxnSpPr>
            <a:cxnSpLocks/>
            <a:stCxn id="48" idx="4"/>
            <a:endCxn id="50" idx="0"/>
          </p:cNvCxnSpPr>
          <p:nvPr/>
        </p:nvCxnSpPr>
        <p:spPr>
          <a:xfrm flipH="1">
            <a:off x="3035833" y="2056893"/>
            <a:ext cx="108012" cy="3150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AB3E988C-1B25-8547-B7CE-90FC36EE3E6E}"/>
              </a:ext>
            </a:extLst>
          </p:cNvPr>
          <p:cNvCxnSpPr>
            <a:cxnSpLocks/>
            <a:stCxn id="51" idx="5"/>
            <a:endCxn id="52" idx="2"/>
          </p:cNvCxnSpPr>
          <p:nvPr/>
        </p:nvCxnSpPr>
        <p:spPr>
          <a:xfrm>
            <a:off x="2452132" y="2853349"/>
            <a:ext cx="374865" cy="281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652EBB61-24CA-9243-A6BE-EBD54321F909}"/>
              </a:ext>
            </a:extLst>
          </p:cNvPr>
          <p:cNvCxnSpPr>
            <a:cxnSpLocks/>
            <a:stCxn id="52" idx="6"/>
            <a:endCxn id="53" idx="3"/>
          </p:cNvCxnSpPr>
          <p:nvPr/>
        </p:nvCxnSpPr>
        <p:spPr>
          <a:xfrm flipV="1">
            <a:off x="3043021" y="2885396"/>
            <a:ext cx="528504" cy="2497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2A906EFB-B84E-F643-A122-68AC26813E2F}"/>
              </a:ext>
            </a:extLst>
          </p:cNvPr>
          <p:cNvCxnSpPr>
            <a:cxnSpLocks/>
            <a:stCxn id="48" idx="5"/>
            <a:endCxn id="53" idx="0"/>
          </p:cNvCxnSpPr>
          <p:nvPr/>
        </p:nvCxnSpPr>
        <p:spPr>
          <a:xfrm>
            <a:off x="3220221" y="2025257"/>
            <a:ext cx="427680" cy="6757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椭圆 77">
            <a:extLst>
              <a:ext uri="{FF2B5EF4-FFF2-40B4-BE49-F238E27FC236}">
                <a16:creationId xmlns:a16="http://schemas.microsoft.com/office/drawing/2014/main" id="{17290A93-B7E3-324E-9AEC-F45CFA5F6F53}"/>
              </a:ext>
            </a:extLst>
          </p:cNvPr>
          <p:cNvSpPr/>
          <p:nvPr/>
        </p:nvSpPr>
        <p:spPr>
          <a:xfrm rot="21183865">
            <a:off x="6546560" y="2999310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295936C4-35C5-8B4B-94EF-C17B9F9DB07C}"/>
              </a:ext>
            </a:extLst>
          </p:cNvPr>
          <p:cNvSpPr/>
          <p:nvPr/>
        </p:nvSpPr>
        <p:spPr>
          <a:xfrm rot="20703773">
            <a:off x="7140096" y="2661111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03279F80-2ACA-994C-B062-A47C008BD2C3}"/>
              </a:ext>
            </a:extLst>
          </p:cNvPr>
          <p:cNvSpPr/>
          <p:nvPr/>
        </p:nvSpPr>
        <p:spPr>
          <a:xfrm rot="20463518">
            <a:off x="6548992" y="2457400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7D9389A5-6E3A-0148-8050-6FF9AA9784D4}"/>
              </a:ext>
            </a:extLst>
          </p:cNvPr>
          <p:cNvSpPr/>
          <p:nvPr/>
        </p:nvSpPr>
        <p:spPr>
          <a:xfrm rot="278793">
            <a:off x="7138510" y="2037389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0DF4F4F5-370E-EE4B-B811-712F8C72528F}"/>
              </a:ext>
            </a:extLst>
          </p:cNvPr>
          <p:cNvSpPr/>
          <p:nvPr/>
        </p:nvSpPr>
        <p:spPr>
          <a:xfrm rot="20975872">
            <a:off x="6520173" y="1795107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id="{6FF7E498-0017-A145-B571-4358FD9A379C}"/>
              </a:ext>
            </a:extLst>
          </p:cNvPr>
          <p:cNvSpPr/>
          <p:nvPr/>
        </p:nvSpPr>
        <p:spPr>
          <a:xfrm rot="21034563">
            <a:off x="5884518" y="2253916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E8D5BE34-A6F9-DE4B-A463-F472AF67C135}"/>
              </a:ext>
            </a:extLst>
          </p:cNvPr>
          <p:cNvCxnSpPr>
            <a:cxnSpLocks/>
            <a:stCxn id="78" idx="6"/>
            <a:endCxn id="79" idx="3"/>
          </p:cNvCxnSpPr>
          <p:nvPr/>
        </p:nvCxnSpPr>
        <p:spPr>
          <a:xfrm flipV="1">
            <a:off x="6761794" y="2862605"/>
            <a:ext cx="432205" cy="2316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A01460B9-27C1-E34C-B481-6878111346E3}"/>
              </a:ext>
            </a:extLst>
          </p:cNvPr>
          <p:cNvCxnSpPr>
            <a:cxnSpLocks/>
            <a:stCxn id="79" idx="7"/>
            <a:endCxn id="81" idx="5"/>
          </p:cNvCxnSpPr>
          <p:nvPr/>
        </p:nvCxnSpPr>
        <p:spPr>
          <a:xfrm flipV="1">
            <a:off x="7302217" y="2227713"/>
            <a:ext cx="14243" cy="4479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D26F885E-677C-844D-807B-4B1F7BB18647}"/>
              </a:ext>
            </a:extLst>
          </p:cNvPr>
          <p:cNvCxnSpPr>
            <a:cxnSpLocks/>
            <a:stCxn id="79" idx="1"/>
            <a:endCxn id="80" idx="5"/>
          </p:cNvCxnSpPr>
          <p:nvPr/>
        </p:nvCxnSpPr>
        <p:spPr>
          <a:xfrm flipH="1" flipV="1">
            <a:off x="6754036" y="2612861"/>
            <a:ext cx="400590" cy="1021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3FBEA515-D5D1-4342-B236-33B66020C4FB}"/>
              </a:ext>
            </a:extLst>
          </p:cNvPr>
          <p:cNvCxnSpPr>
            <a:cxnSpLocks/>
            <a:stCxn id="78" idx="0"/>
            <a:endCxn id="80" idx="4"/>
          </p:cNvCxnSpPr>
          <p:nvPr/>
        </p:nvCxnSpPr>
        <p:spPr>
          <a:xfrm flipV="1">
            <a:off x="6641529" y="2667575"/>
            <a:ext cx="50536" cy="332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F0B8634B-2C8C-E644-9290-D63F15B12F05}"/>
              </a:ext>
            </a:extLst>
          </p:cNvPr>
          <p:cNvCxnSpPr>
            <a:cxnSpLocks/>
            <a:stCxn id="81" idx="1"/>
            <a:endCxn id="82" idx="6"/>
          </p:cNvCxnSpPr>
          <p:nvPr/>
        </p:nvCxnSpPr>
        <p:spPr>
          <a:xfrm flipH="1" flipV="1">
            <a:off x="6734422" y="1883617"/>
            <a:ext cx="442162" cy="1794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6342E486-A6DE-D445-93D9-2FCD465048E0}"/>
              </a:ext>
            </a:extLst>
          </p:cNvPr>
          <p:cNvCxnSpPr>
            <a:cxnSpLocks/>
            <a:stCxn id="82" idx="2"/>
            <a:endCxn id="83" idx="7"/>
          </p:cNvCxnSpPr>
          <p:nvPr/>
        </p:nvCxnSpPr>
        <p:spPr>
          <a:xfrm flipH="1">
            <a:off x="6055370" y="1922621"/>
            <a:ext cx="466578" cy="3514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37AD1EEB-D44A-494E-AD95-B0FBEA048B50}"/>
              </a:ext>
            </a:extLst>
          </p:cNvPr>
          <p:cNvCxnSpPr>
            <a:cxnSpLocks/>
            <a:stCxn id="78" idx="1"/>
            <a:endCxn id="83" idx="4"/>
          </p:cNvCxnSpPr>
          <p:nvPr/>
        </p:nvCxnSpPr>
        <p:spPr>
          <a:xfrm flipH="1" flipV="1">
            <a:off x="6010216" y="2468482"/>
            <a:ext cx="559316" cy="5722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内容占位符 2">
            <a:extLst>
              <a:ext uri="{FF2B5EF4-FFF2-40B4-BE49-F238E27FC236}">
                <a16:creationId xmlns:a16="http://schemas.microsoft.com/office/drawing/2014/main" id="{76488197-1236-124E-8ACE-80B3B4E03F53}"/>
              </a:ext>
            </a:extLst>
          </p:cNvPr>
          <p:cNvSpPr txBox="1">
            <a:spLocks/>
          </p:cNvSpPr>
          <p:nvPr/>
        </p:nvSpPr>
        <p:spPr>
          <a:xfrm>
            <a:off x="2237005" y="3225700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51AD3DDF-4920-464C-BE03-65FE874141EB}"/>
              </a:ext>
            </a:extLst>
          </p:cNvPr>
          <p:cNvSpPr txBox="1">
            <a:spLocks/>
          </p:cNvSpPr>
          <p:nvPr/>
        </p:nvSpPr>
        <p:spPr>
          <a:xfrm>
            <a:off x="6010216" y="3229665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内容占位符 2">
                <a:extLst>
                  <a:ext uri="{FF2B5EF4-FFF2-40B4-BE49-F238E27FC236}">
                    <a16:creationId xmlns:a16="http://schemas.microsoft.com/office/drawing/2014/main" id="{D697307B-70A1-7F49-8A27-147CA4804A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5288" y="3746500"/>
                <a:ext cx="8353425" cy="2559050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2000" dirty="0">
                    <a:solidFill>
                      <a:schemeClr val="tx1"/>
                    </a:solidFill>
                  </a:rPr>
                  <a:t>If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and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are isomorphic, there exist a bijection function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that for any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exist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altLang="zh-CN" sz="2000" b="1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0" name="内容占位符 2">
                <a:extLst>
                  <a:ext uri="{FF2B5EF4-FFF2-40B4-BE49-F238E27FC236}">
                    <a16:creationId xmlns:a16="http://schemas.microsoft.com/office/drawing/2014/main" id="{D697307B-70A1-7F49-8A27-147CA4804A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288" y="3746500"/>
                <a:ext cx="8353425" cy="2559050"/>
              </a:xfrm>
              <a:blipFill>
                <a:blip r:embed="rId3"/>
                <a:stretch>
                  <a:fillRect l="-6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7101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Graph Isomorphism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内容占位符 2">
                <a:extLst>
                  <a:ext uri="{FF2B5EF4-FFF2-40B4-BE49-F238E27FC236}">
                    <a16:creationId xmlns:a16="http://schemas.microsoft.com/office/drawing/2014/main" id="{A6DBF321-1381-AC43-95C1-76FEF76309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5536" y="3746753"/>
                <a:ext cx="8352928" cy="1591060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2000" dirty="0">
                    <a:solidFill>
                      <a:schemeClr val="tx1"/>
                    </a:solidFill>
                  </a:rPr>
                  <a:t>If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and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are isomorphic, there exist a bijection function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that for any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exist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altLang="zh-CN" sz="2000" b="1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altLang="zh-CN" sz="20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e</a:t>
                </a:r>
                <a:r>
                  <a:rPr lang="en-US" altLang="zh-CN" sz="2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and </a:t>
                </a:r>
                <a:r>
                  <a:rPr lang="en-US" altLang="zh-CN" sz="20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f</a:t>
                </a:r>
                <a:r>
                  <a:rPr lang="en-US" altLang="zh-CN" sz="2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are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isomorphic</a:t>
                </a:r>
              </a:p>
              <a:p>
                <a:pPr lvl="1"/>
                <a:r>
                  <a:rPr lang="en-US" altLang="zh-CN" sz="1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altLang="zh-CN" sz="1800" b="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1800" b="0" dirty="0">
                    <a:solidFill>
                      <a:schemeClr val="tx1"/>
                    </a:solidFill>
                    <a:latin typeface="DengXian" panose="02010600030101010101" pitchFamily="2" charset="-122"/>
                    <a:ea typeface="DengXian" panose="02010600030101010101" pitchFamily="2" charset="-122"/>
                  </a:rPr>
                  <a:t>= {1_1-&gt;2_5, 1_2-&gt;2_6, 1_3-&gt;2_4, 1_4-&gt;2_3, 1_5-&gt;2_1, 1_6-&gt;2_2}</a:t>
                </a:r>
              </a:p>
            </p:txBody>
          </p:sp>
        </mc:Choice>
        <mc:Fallback xmlns="">
          <p:sp>
            <p:nvSpPr>
              <p:cNvPr id="28" name="内容占位符 2">
                <a:extLst>
                  <a:ext uri="{FF2B5EF4-FFF2-40B4-BE49-F238E27FC236}">
                    <a16:creationId xmlns:a16="http://schemas.microsoft.com/office/drawing/2014/main" id="{A6DBF321-1381-AC43-95C1-76FEF76309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3746753"/>
                <a:ext cx="8352928" cy="1591060"/>
              </a:xfrm>
              <a:blipFill>
                <a:blip r:embed="rId3"/>
                <a:stretch>
                  <a:fillRect l="-607" b="-126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椭圆 47">
            <a:extLst>
              <a:ext uri="{FF2B5EF4-FFF2-40B4-BE49-F238E27FC236}">
                <a16:creationId xmlns:a16="http://schemas.microsoft.com/office/drawing/2014/main" id="{C10BF307-ACE4-EF49-9E26-E6111124CC3D}"/>
              </a:ext>
            </a:extLst>
          </p:cNvPr>
          <p:cNvSpPr/>
          <p:nvPr/>
        </p:nvSpPr>
        <p:spPr>
          <a:xfrm>
            <a:off x="3035833" y="1840869"/>
            <a:ext cx="216024" cy="216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AEE32E25-16FD-0249-A20A-D6A15632E3D1}"/>
              </a:ext>
            </a:extLst>
          </p:cNvPr>
          <p:cNvSpPr/>
          <p:nvPr/>
        </p:nvSpPr>
        <p:spPr>
          <a:xfrm>
            <a:off x="2387761" y="2056893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963BD8E7-23E7-8143-862D-81324F5EC738}"/>
              </a:ext>
            </a:extLst>
          </p:cNvPr>
          <p:cNvSpPr/>
          <p:nvPr/>
        </p:nvSpPr>
        <p:spPr>
          <a:xfrm>
            <a:off x="2927821" y="2371911"/>
            <a:ext cx="216024" cy="21602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40D570B3-424C-DC48-97C1-48990A77AEC8}"/>
              </a:ext>
            </a:extLst>
          </p:cNvPr>
          <p:cNvSpPr/>
          <p:nvPr/>
        </p:nvSpPr>
        <p:spPr>
          <a:xfrm>
            <a:off x="2267744" y="2668961"/>
            <a:ext cx="216024" cy="21602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36D51FB3-482C-5942-8947-5BA2194E3C1F}"/>
              </a:ext>
            </a:extLst>
          </p:cNvPr>
          <p:cNvSpPr/>
          <p:nvPr/>
        </p:nvSpPr>
        <p:spPr>
          <a:xfrm>
            <a:off x="2826997" y="3027119"/>
            <a:ext cx="216024" cy="216024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6E63C6D6-C611-DB45-A6B3-2A9C9A261BCB}"/>
              </a:ext>
            </a:extLst>
          </p:cNvPr>
          <p:cNvSpPr/>
          <p:nvPr/>
        </p:nvSpPr>
        <p:spPr>
          <a:xfrm>
            <a:off x="3539889" y="2701008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A70992D4-D40B-774F-B2DC-03C1F0214594}"/>
              </a:ext>
            </a:extLst>
          </p:cNvPr>
          <p:cNvCxnSpPr>
            <a:cxnSpLocks/>
            <a:stCxn id="48" idx="2"/>
            <a:endCxn id="49" idx="7"/>
          </p:cNvCxnSpPr>
          <p:nvPr/>
        </p:nvCxnSpPr>
        <p:spPr>
          <a:xfrm flipH="1">
            <a:off x="2572149" y="1948881"/>
            <a:ext cx="463684" cy="1396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9E260BF6-C8A1-9F4D-AC3F-30345A4C8B1E}"/>
              </a:ext>
            </a:extLst>
          </p:cNvPr>
          <p:cNvCxnSpPr>
            <a:cxnSpLocks/>
            <a:stCxn id="49" idx="4"/>
            <a:endCxn id="51" idx="0"/>
          </p:cNvCxnSpPr>
          <p:nvPr/>
        </p:nvCxnSpPr>
        <p:spPr>
          <a:xfrm flipH="1">
            <a:off x="2375756" y="2272917"/>
            <a:ext cx="120017" cy="3960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42EBD4F8-CD50-D44B-A3E3-3E7D9C783EF4}"/>
              </a:ext>
            </a:extLst>
          </p:cNvPr>
          <p:cNvCxnSpPr>
            <a:cxnSpLocks/>
            <a:stCxn id="49" idx="5"/>
            <a:endCxn id="50" idx="2"/>
          </p:cNvCxnSpPr>
          <p:nvPr/>
        </p:nvCxnSpPr>
        <p:spPr>
          <a:xfrm>
            <a:off x="2572149" y="2241281"/>
            <a:ext cx="355672" cy="2386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F46D503A-A2E7-684F-867E-53E4FD23CA3A}"/>
              </a:ext>
            </a:extLst>
          </p:cNvPr>
          <p:cNvCxnSpPr>
            <a:cxnSpLocks/>
            <a:stCxn id="48" idx="4"/>
            <a:endCxn id="50" idx="0"/>
          </p:cNvCxnSpPr>
          <p:nvPr/>
        </p:nvCxnSpPr>
        <p:spPr>
          <a:xfrm flipH="1">
            <a:off x="3035833" y="2056893"/>
            <a:ext cx="108012" cy="3150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AB3E988C-1B25-8547-B7CE-90FC36EE3E6E}"/>
              </a:ext>
            </a:extLst>
          </p:cNvPr>
          <p:cNvCxnSpPr>
            <a:cxnSpLocks/>
            <a:stCxn id="51" idx="5"/>
            <a:endCxn id="52" idx="2"/>
          </p:cNvCxnSpPr>
          <p:nvPr/>
        </p:nvCxnSpPr>
        <p:spPr>
          <a:xfrm>
            <a:off x="2452132" y="2853349"/>
            <a:ext cx="374865" cy="281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652EBB61-24CA-9243-A6BE-EBD54321F909}"/>
              </a:ext>
            </a:extLst>
          </p:cNvPr>
          <p:cNvCxnSpPr>
            <a:cxnSpLocks/>
            <a:stCxn id="52" idx="6"/>
            <a:endCxn id="53" idx="3"/>
          </p:cNvCxnSpPr>
          <p:nvPr/>
        </p:nvCxnSpPr>
        <p:spPr>
          <a:xfrm flipV="1">
            <a:off x="3043021" y="2885396"/>
            <a:ext cx="528504" cy="2497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2A906EFB-B84E-F643-A122-68AC26813E2F}"/>
              </a:ext>
            </a:extLst>
          </p:cNvPr>
          <p:cNvCxnSpPr>
            <a:cxnSpLocks/>
            <a:stCxn id="48" idx="5"/>
            <a:endCxn id="53" idx="0"/>
          </p:cNvCxnSpPr>
          <p:nvPr/>
        </p:nvCxnSpPr>
        <p:spPr>
          <a:xfrm>
            <a:off x="3220221" y="2025257"/>
            <a:ext cx="427680" cy="6757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椭圆 77">
            <a:extLst>
              <a:ext uri="{FF2B5EF4-FFF2-40B4-BE49-F238E27FC236}">
                <a16:creationId xmlns:a16="http://schemas.microsoft.com/office/drawing/2014/main" id="{17290A93-B7E3-324E-9AEC-F45CFA5F6F53}"/>
              </a:ext>
            </a:extLst>
          </p:cNvPr>
          <p:cNvSpPr/>
          <p:nvPr/>
        </p:nvSpPr>
        <p:spPr>
          <a:xfrm rot="21183865">
            <a:off x="6546560" y="2999310"/>
            <a:ext cx="216024" cy="216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295936C4-35C5-8B4B-94EF-C17B9F9DB07C}"/>
              </a:ext>
            </a:extLst>
          </p:cNvPr>
          <p:cNvSpPr/>
          <p:nvPr/>
        </p:nvSpPr>
        <p:spPr>
          <a:xfrm rot="20703773">
            <a:off x="7140096" y="2661111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03279F80-2ACA-994C-B062-A47C008BD2C3}"/>
              </a:ext>
            </a:extLst>
          </p:cNvPr>
          <p:cNvSpPr/>
          <p:nvPr/>
        </p:nvSpPr>
        <p:spPr>
          <a:xfrm rot="20463518">
            <a:off x="6548992" y="2457400"/>
            <a:ext cx="216024" cy="21602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7D9389A5-6E3A-0148-8050-6FF9AA9784D4}"/>
              </a:ext>
            </a:extLst>
          </p:cNvPr>
          <p:cNvSpPr/>
          <p:nvPr/>
        </p:nvSpPr>
        <p:spPr>
          <a:xfrm rot="278793">
            <a:off x="7138510" y="2037389"/>
            <a:ext cx="216024" cy="21602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0DF4F4F5-370E-EE4B-B811-712F8C72528F}"/>
              </a:ext>
            </a:extLst>
          </p:cNvPr>
          <p:cNvSpPr/>
          <p:nvPr/>
        </p:nvSpPr>
        <p:spPr>
          <a:xfrm rot="20975872">
            <a:off x="6520173" y="1795107"/>
            <a:ext cx="216024" cy="216024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id="{6FF7E498-0017-A145-B571-4358FD9A379C}"/>
              </a:ext>
            </a:extLst>
          </p:cNvPr>
          <p:cNvSpPr/>
          <p:nvPr/>
        </p:nvSpPr>
        <p:spPr>
          <a:xfrm rot="21034563">
            <a:off x="5884518" y="2253916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E8D5BE34-A6F9-DE4B-A463-F472AF67C135}"/>
              </a:ext>
            </a:extLst>
          </p:cNvPr>
          <p:cNvCxnSpPr>
            <a:cxnSpLocks/>
            <a:stCxn id="78" idx="6"/>
            <a:endCxn id="79" idx="3"/>
          </p:cNvCxnSpPr>
          <p:nvPr/>
        </p:nvCxnSpPr>
        <p:spPr>
          <a:xfrm flipV="1">
            <a:off x="6761794" y="2862605"/>
            <a:ext cx="432205" cy="2316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A01460B9-27C1-E34C-B481-6878111346E3}"/>
              </a:ext>
            </a:extLst>
          </p:cNvPr>
          <p:cNvCxnSpPr>
            <a:cxnSpLocks/>
            <a:stCxn id="79" idx="7"/>
            <a:endCxn id="81" idx="5"/>
          </p:cNvCxnSpPr>
          <p:nvPr/>
        </p:nvCxnSpPr>
        <p:spPr>
          <a:xfrm flipV="1">
            <a:off x="7302217" y="2227713"/>
            <a:ext cx="14243" cy="4479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D26F885E-677C-844D-807B-4B1F7BB18647}"/>
              </a:ext>
            </a:extLst>
          </p:cNvPr>
          <p:cNvCxnSpPr>
            <a:cxnSpLocks/>
            <a:stCxn id="79" idx="1"/>
            <a:endCxn id="80" idx="5"/>
          </p:cNvCxnSpPr>
          <p:nvPr/>
        </p:nvCxnSpPr>
        <p:spPr>
          <a:xfrm flipH="1" flipV="1">
            <a:off x="6754036" y="2612861"/>
            <a:ext cx="400590" cy="1021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3FBEA515-D5D1-4342-B236-33B66020C4FB}"/>
              </a:ext>
            </a:extLst>
          </p:cNvPr>
          <p:cNvCxnSpPr>
            <a:cxnSpLocks/>
            <a:stCxn id="78" idx="0"/>
            <a:endCxn id="80" idx="4"/>
          </p:cNvCxnSpPr>
          <p:nvPr/>
        </p:nvCxnSpPr>
        <p:spPr>
          <a:xfrm flipV="1">
            <a:off x="6641529" y="2667575"/>
            <a:ext cx="50536" cy="332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F0B8634B-2C8C-E644-9290-D63F15B12F05}"/>
              </a:ext>
            </a:extLst>
          </p:cNvPr>
          <p:cNvCxnSpPr>
            <a:cxnSpLocks/>
            <a:stCxn id="81" idx="1"/>
            <a:endCxn id="82" idx="6"/>
          </p:cNvCxnSpPr>
          <p:nvPr/>
        </p:nvCxnSpPr>
        <p:spPr>
          <a:xfrm flipH="1" flipV="1">
            <a:off x="6734422" y="1883617"/>
            <a:ext cx="442162" cy="1794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6342E486-A6DE-D445-93D9-2FCD465048E0}"/>
              </a:ext>
            </a:extLst>
          </p:cNvPr>
          <p:cNvCxnSpPr>
            <a:cxnSpLocks/>
            <a:stCxn id="82" idx="2"/>
            <a:endCxn id="83" idx="7"/>
          </p:cNvCxnSpPr>
          <p:nvPr/>
        </p:nvCxnSpPr>
        <p:spPr>
          <a:xfrm flipH="1">
            <a:off x="6055370" y="1922621"/>
            <a:ext cx="466578" cy="3514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37AD1EEB-D44A-494E-AD95-B0FBEA048B50}"/>
              </a:ext>
            </a:extLst>
          </p:cNvPr>
          <p:cNvCxnSpPr>
            <a:cxnSpLocks/>
            <a:stCxn id="78" idx="1"/>
            <a:endCxn id="83" idx="4"/>
          </p:cNvCxnSpPr>
          <p:nvPr/>
        </p:nvCxnSpPr>
        <p:spPr>
          <a:xfrm flipH="1" flipV="1">
            <a:off x="6010216" y="2468482"/>
            <a:ext cx="559316" cy="5722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等于 5">
            <a:extLst>
              <a:ext uri="{FF2B5EF4-FFF2-40B4-BE49-F238E27FC236}">
                <a16:creationId xmlns:a16="http://schemas.microsoft.com/office/drawing/2014/main" id="{2E84511B-B205-5A4E-9DB9-720990DC98CC}"/>
              </a:ext>
            </a:extLst>
          </p:cNvPr>
          <p:cNvSpPr/>
          <p:nvPr/>
        </p:nvSpPr>
        <p:spPr>
          <a:xfrm>
            <a:off x="3851120" y="2330921"/>
            <a:ext cx="1933409" cy="526579"/>
          </a:xfrm>
          <a:prstGeom prst="mathEqual">
            <a:avLst>
              <a:gd name="adj1" fmla="val 3183"/>
              <a:gd name="adj2" fmla="val 1176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3" name="内容占位符 2">
            <a:extLst>
              <a:ext uri="{FF2B5EF4-FFF2-40B4-BE49-F238E27FC236}">
                <a16:creationId xmlns:a16="http://schemas.microsoft.com/office/drawing/2014/main" id="{D7C8685F-EAB7-AA42-BA9E-03BBF9C099B7}"/>
              </a:ext>
            </a:extLst>
          </p:cNvPr>
          <p:cNvSpPr txBox="1">
            <a:spLocks/>
          </p:cNvSpPr>
          <p:nvPr/>
        </p:nvSpPr>
        <p:spPr>
          <a:xfrm>
            <a:off x="2237005" y="3225700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0041CB40-8F84-FF4C-8B7D-CB55DD7EDB7F}"/>
              </a:ext>
            </a:extLst>
          </p:cNvPr>
          <p:cNvSpPr txBox="1">
            <a:spLocks/>
          </p:cNvSpPr>
          <p:nvPr/>
        </p:nvSpPr>
        <p:spPr>
          <a:xfrm>
            <a:off x="6010216" y="3229665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8B19A9F-DFBB-4643-AB7C-31C0ACE96F88}"/>
                  </a:ext>
                </a:extLst>
              </p:cNvPr>
              <p:cNvSpPr txBox="1"/>
              <p:nvPr/>
            </p:nvSpPr>
            <p:spPr>
              <a:xfrm>
                <a:off x="4401396" y="2112183"/>
                <a:ext cx="832856" cy="299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kumimoji="1"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8B19A9F-DFBB-4643-AB7C-31C0ACE96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396" y="2112183"/>
                <a:ext cx="832856" cy="299249"/>
              </a:xfrm>
              <a:prstGeom prst="rect">
                <a:avLst/>
              </a:prstGeom>
              <a:blipFill>
                <a:blip r:embed="rId4"/>
                <a:stretch>
                  <a:fillRect l="-6061" r="-3030" b="-24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4122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Graph Isomorphism w/ Interactive ZKP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 dirty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56AFD2F5-E09B-4748-AA41-F404B9B28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849" y="1216597"/>
            <a:ext cx="725007" cy="983938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D26E3FE3-E15B-EE49-83B4-A53B388BC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562" y="1176762"/>
            <a:ext cx="756875" cy="10636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椭圆形标注 36">
                <a:extLst>
                  <a:ext uri="{FF2B5EF4-FFF2-40B4-BE49-F238E27FC236}">
                    <a16:creationId xmlns:a16="http://schemas.microsoft.com/office/drawing/2014/main" id="{8D2DF3CB-4140-974A-9734-AC00A9BA7FDA}"/>
                  </a:ext>
                </a:extLst>
              </p:cNvPr>
              <p:cNvSpPr/>
              <p:nvPr/>
            </p:nvSpPr>
            <p:spPr>
              <a:xfrm>
                <a:off x="107504" y="1258345"/>
                <a:ext cx="1800200" cy="900442"/>
              </a:xfrm>
              <a:prstGeom prst="wedgeEllipseCallout">
                <a:avLst>
                  <a:gd name="adj1" fmla="val 90105"/>
                  <a:gd name="adj2" fmla="val -26831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400" baseline="-25000" dirty="0">
                    <a:solidFill>
                      <a:schemeClr val="tx1"/>
                    </a:solidFill>
                  </a:rPr>
                  <a:t>e</a:t>
                </a:r>
                <a:r>
                  <a:rPr kumimoji="1" lang="en-US" altLang="zh-CN" sz="1400" dirty="0">
                    <a:solidFill>
                      <a:schemeClr val="tx1"/>
                    </a:solidFill>
                  </a:rPr>
                  <a:t> and G</a:t>
                </a:r>
                <a:r>
                  <a:rPr kumimoji="1" lang="en-US" altLang="zh-CN" sz="1400" baseline="-25000" dirty="0">
                    <a:solidFill>
                      <a:schemeClr val="tx1"/>
                    </a:solidFill>
                  </a:rPr>
                  <a:t>f</a:t>
                </a:r>
                <a:r>
                  <a:rPr kumimoji="1" lang="en-US" altLang="zh-CN" sz="1400" dirty="0">
                    <a:solidFill>
                      <a:schemeClr val="tx1"/>
                    </a:solidFill>
                  </a:rPr>
                  <a:t> are </a:t>
                </a:r>
                <a:r>
                  <a:rPr lang="en-US" altLang="zh-CN" sz="1400" dirty="0">
                    <a:solidFill>
                      <a:schemeClr val="tx1"/>
                    </a:solidFill>
                  </a:rPr>
                  <a:t>Isomorphism, 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kumimoji="1" lang="en-US" altLang="zh-CN" sz="1400" dirty="0">
                    <a:solidFill>
                      <a:schemeClr val="tx1"/>
                    </a:solidFill>
                  </a:rPr>
                  <a:t> = …</a:t>
                </a:r>
                <a:endParaRPr kumimoji="1" lang="zh-CN" alt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椭圆形标注 36">
                <a:extLst>
                  <a:ext uri="{FF2B5EF4-FFF2-40B4-BE49-F238E27FC236}">
                    <a16:creationId xmlns:a16="http://schemas.microsoft.com/office/drawing/2014/main" id="{8D2DF3CB-4140-974A-9734-AC00A9BA7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258345"/>
                <a:ext cx="1800200" cy="900442"/>
              </a:xfrm>
              <a:prstGeom prst="wedgeEllipseCallout">
                <a:avLst>
                  <a:gd name="adj1" fmla="val 90105"/>
                  <a:gd name="adj2" fmla="val -26831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内容占位符 2">
                <a:extLst>
                  <a:ext uri="{FF2B5EF4-FFF2-40B4-BE49-F238E27FC236}">
                    <a16:creationId xmlns:a16="http://schemas.microsoft.com/office/drawing/2014/main" id="{CB4EAC42-1F65-CB4D-AD60-FD703A7B6D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77888" y="2356242"/>
                <a:ext cx="2646040" cy="774696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Select a random bijection function </a:t>
                </a:r>
                <a14:m>
                  <m:oMath xmlns:m="http://schemas.openxmlformats.org/officeDocument/2006/math">
                    <m:r>
                      <a:rPr lang="el-GR" altLang="zh-CN" sz="1400" b="1" i="1" smtClean="0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endParaRPr lang="en-US" altLang="zh-CN" sz="1400" b="1" dirty="0"/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Calculate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altLang="zh-CN" sz="1400" dirty="0"/>
                  <a:t> with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endParaRPr lang="en-US" altLang="zh-CN" sz="1400" b="1" dirty="0"/>
              </a:p>
            </p:txBody>
          </p:sp>
        </mc:Choice>
        <mc:Fallback xmlns="">
          <p:sp>
            <p:nvSpPr>
              <p:cNvPr id="41" name="内容占位符 2">
                <a:extLst>
                  <a:ext uri="{FF2B5EF4-FFF2-40B4-BE49-F238E27FC236}">
                    <a16:creationId xmlns:a16="http://schemas.microsoft.com/office/drawing/2014/main" id="{CB4EAC42-1F65-CB4D-AD60-FD703A7B6D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77888" y="2356242"/>
                <a:ext cx="2646040" cy="774696"/>
              </a:xfrm>
              <a:blipFill>
                <a:blip r:embed="rId6"/>
                <a:stretch>
                  <a:fillRect l="-478" t="-1613" b="-16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195AA333-CC93-4845-AF8E-116DB373D915}"/>
              </a:ext>
            </a:extLst>
          </p:cNvPr>
          <p:cNvCxnSpPr>
            <a:cxnSpLocks/>
          </p:cNvCxnSpPr>
          <p:nvPr/>
        </p:nvCxnSpPr>
        <p:spPr>
          <a:xfrm>
            <a:off x="3923928" y="2706941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内容占位符 2">
                <a:extLst>
                  <a:ext uri="{FF2B5EF4-FFF2-40B4-BE49-F238E27FC236}">
                    <a16:creationId xmlns:a16="http://schemas.microsoft.com/office/drawing/2014/main" id="{34D39E9A-7D6A-DF40-8D6C-4093B13D0B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03050" y="2353444"/>
                <a:ext cx="1584176" cy="2701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zh-CN" sz="1400" b="1" dirty="0"/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altLang="zh-CN" sz="14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r>
                  <a:rPr lang="en-US" altLang="zh-CN" sz="1400" b="1" dirty="0"/>
                  <a:t> </a:t>
                </a:r>
              </a:p>
            </p:txBody>
          </p:sp>
        </mc:Choice>
        <mc:Fallback xmlns="">
          <p:sp>
            <p:nvSpPr>
              <p:cNvPr id="45" name="内容占位符 2">
                <a:extLst>
                  <a:ext uri="{FF2B5EF4-FFF2-40B4-BE49-F238E27FC236}">
                    <a16:creationId xmlns:a16="http://schemas.microsoft.com/office/drawing/2014/main" id="{34D39E9A-7D6A-DF40-8D6C-4093B13D0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050" y="2353444"/>
                <a:ext cx="1584176" cy="270153"/>
              </a:xfrm>
              <a:prstGeom prst="rect">
                <a:avLst/>
              </a:prstGeom>
              <a:blipFill>
                <a:blip r:embed="rId7"/>
                <a:stretch>
                  <a:fillRect b="-217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内容占位符 2">
                <a:extLst>
                  <a:ext uri="{FF2B5EF4-FFF2-40B4-BE49-F238E27FC236}">
                    <a16:creationId xmlns:a16="http://schemas.microsoft.com/office/drawing/2014/main" id="{45F7A4B7-931E-E34A-B7F2-D6BBD17194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00192" y="3474630"/>
                <a:ext cx="2646040" cy="30427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Select a random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e>
                    </m:d>
                  </m:oMath>
                </a14:m>
                <a:endParaRPr lang="en-US" altLang="zh-CN" sz="1400" b="1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endParaRPr lang="en-US" altLang="zh-CN" sz="1400" dirty="0"/>
              </a:p>
            </p:txBody>
          </p:sp>
        </mc:Choice>
        <mc:Fallback xmlns="">
          <p:sp>
            <p:nvSpPr>
              <p:cNvPr id="46" name="内容占位符 2">
                <a:extLst>
                  <a:ext uri="{FF2B5EF4-FFF2-40B4-BE49-F238E27FC236}">
                    <a16:creationId xmlns:a16="http://schemas.microsoft.com/office/drawing/2014/main" id="{45F7A4B7-931E-E34A-B7F2-D6BBD1719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474630"/>
                <a:ext cx="2646040" cy="304271"/>
              </a:xfrm>
              <a:prstGeom prst="rect">
                <a:avLst/>
              </a:prstGeom>
              <a:blipFill>
                <a:blip r:embed="rId8"/>
                <a:stretch>
                  <a:fillRect l="-478" t="-4000"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FE7E9C9C-962B-7846-893D-F8AE5CB5D362}"/>
              </a:ext>
            </a:extLst>
          </p:cNvPr>
          <p:cNvCxnSpPr>
            <a:cxnSpLocks/>
          </p:cNvCxnSpPr>
          <p:nvPr/>
        </p:nvCxnSpPr>
        <p:spPr>
          <a:xfrm>
            <a:off x="3923928" y="3649588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内容占位符 2">
                <a:extLst>
                  <a:ext uri="{FF2B5EF4-FFF2-40B4-BE49-F238E27FC236}">
                    <a16:creationId xmlns:a16="http://schemas.microsoft.com/office/drawing/2014/main" id="{52534A80-CFE8-F443-9BAD-1987446A25C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55876" y="3297626"/>
                <a:ext cx="2880320" cy="2701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b="0" dirty="0"/>
                  <a:t>Ask Alice to prove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altLang="zh-CN" sz="1400" b="1" dirty="0"/>
              </a:p>
            </p:txBody>
          </p:sp>
        </mc:Choice>
        <mc:Fallback xmlns="">
          <p:sp>
            <p:nvSpPr>
              <p:cNvPr id="54" name="内容占位符 2">
                <a:extLst>
                  <a:ext uri="{FF2B5EF4-FFF2-40B4-BE49-F238E27FC236}">
                    <a16:creationId xmlns:a16="http://schemas.microsoft.com/office/drawing/2014/main" id="{52534A80-CFE8-F443-9BAD-1987446A2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5876" y="3297626"/>
                <a:ext cx="2880320" cy="270153"/>
              </a:xfrm>
              <a:prstGeom prst="rect">
                <a:avLst/>
              </a:prstGeom>
              <a:blipFill>
                <a:blip r:embed="rId9"/>
                <a:stretch>
                  <a:fillRect t="-4545" b="-31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90AFD7C0-3B0B-A94F-AF39-5B220935D3F4}"/>
              </a:ext>
            </a:extLst>
          </p:cNvPr>
          <p:cNvCxnSpPr>
            <a:cxnSpLocks/>
          </p:cNvCxnSpPr>
          <p:nvPr/>
        </p:nvCxnSpPr>
        <p:spPr>
          <a:xfrm>
            <a:off x="3923030" y="4591412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内容占位符 2">
                <a:extLst>
                  <a:ext uri="{FF2B5EF4-FFF2-40B4-BE49-F238E27FC236}">
                    <a16:creationId xmlns:a16="http://schemas.microsoft.com/office/drawing/2014/main" id="{14D0EFA9-206C-E44F-B956-007961124C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19872" y="4027754"/>
                <a:ext cx="2880320" cy="4744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b="0" dirty="0"/>
                  <a:t>If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400" b="1" dirty="0"/>
                  <a:t>=f</a:t>
                </a:r>
                <a:r>
                  <a:rPr lang="en-US" altLang="zh-CN" sz="1400" b="0" dirty="0"/>
                  <a:t>, send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altLang="zh-CN" sz="1400" b="0" dirty="0"/>
                  <a:t>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dirty="0"/>
                  <a:t>If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en-US" altLang="zh-CN" sz="1400" b="1" dirty="0"/>
                  <a:t> = e</a:t>
                </a:r>
                <a:r>
                  <a:rPr lang="en-US" altLang="zh-CN" sz="1400" b="0" dirty="0"/>
                  <a:t>, send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latin typeface="Cambria Math" panose="02040503050406030204" pitchFamily="18" charset="0"/>
                      </a:rPr>
                      <m:t>𝝅</m:t>
                    </m:r>
                    <m:r>
                      <a:rPr lang="el-GR" altLang="zh-CN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∙∅</m:t>
                    </m:r>
                  </m:oMath>
                </a14:m>
                <a:endParaRPr lang="en-US" altLang="zh-CN" sz="1400" b="1" dirty="0"/>
              </a:p>
            </p:txBody>
          </p:sp>
        </mc:Choice>
        <mc:Fallback xmlns="">
          <p:sp>
            <p:nvSpPr>
              <p:cNvPr id="59" name="内容占位符 2">
                <a:extLst>
                  <a:ext uri="{FF2B5EF4-FFF2-40B4-BE49-F238E27FC236}">
                    <a16:creationId xmlns:a16="http://schemas.microsoft.com/office/drawing/2014/main" id="{14D0EFA9-206C-E44F-B956-007961124C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4027754"/>
                <a:ext cx="2880320" cy="474415"/>
              </a:xfrm>
              <a:prstGeom prst="rect">
                <a:avLst/>
              </a:prstGeom>
              <a:blipFill>
                <a:blip r:embed="rId10"/>
                <a:stretch>
                  <a:fillRect b="-205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内容占位符 2">
                <a:extLst>
                  <a:ext uri="{FF2B5EF4-FFF2-40B4-BE49-F238E27FC236}">
                    <a16:creationId xmlns:a16="http://schemas.microsoft.com/office/drawing/2014/main" id="{31B4073F-4CF9-AC45-84F9-DC8BF2A69C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96979" y="4425437"/>
                <a:ext cx="2646040" cy="30427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Verify that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zh-CN" sz="1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r>
                              <a:rPr lang="en-US" altLang="zh-CN" sz="1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sz="1400" dirty="0"/>
              </a:p>
            </p:txBody>
          </p:sp>
        </mc:Choice>
        <mc:Fallback xmlns="">
          <p:sp>
            <p:nvSpPr>
              <p:cNvPr id="60" name="内容占位符 2">
                <a:extLst>
                  <a:ext uri="{FF2B5EF4-FFF2-40B4-BE49-F238E27FC236}">
                    <a16:creationId xmlns:a16="http://schemas.microsoft.com/office/drawing/2014/main" id="{31B4073F-4CF9-AC45-84F9-DC8BF2A69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979" y="4425437"/>
                <a:ext cx="2646040" cy="304271"/>
              </a:xfrm>
              <a:prstGeom prst="rect">
                <a:avLst/>
              </a:prstGeom>
              <a:blipFill>
                <a:blip r:embed="rId11"/>
                <a:stretch>
                  <a:fillRect l="-478" t="-4167" b="-208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130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uiExpand="1" build="p"/>
      <p:bldP spid="45" grpId="0"/>
      <p:bldP spid="46" grpId="0"/>
      <p:bldP spid="54" grpId="0"/>
      <p:bldP spid="59" grpId="0"/>
      <p:bldP spid="6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Graph Isomorphism w/ Interactive ZKP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 dirty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56AFD2F5-E09B-4748-AA41-F404B9B28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849" y="1216597"/>
            <a:ext cx="725007" cy="983938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D26E3FE3-E15B-EE49-83B4-A53B388BC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562" y="1176762"/>
            <a:ext cx="756875" cy="10636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椭圆形标注 36">
                <a:extLst>
                  <a:ext uri="{FF2B5EF4-FFF2-40B4-BE49-F238E27FC236}">
                    <a16:creationId xmlns:a16="http://schemas.microsoft.com/office/drawing/2014/main" id="{8D2DF3CB-4140-974A-9734-AC00A9BA7FDA}"/>
                  </a:ext>
                </a:extLst>
              </p:cNvPr>
              <p:cNvSpPr/>
              <p:nvPr/>
            </p:nvSpPr>
            <p:spPr>
              <a:xfrm>
                <a:off x="107504" y="1258345"/>
                <a:ext cx="1800200" cy="900442"/>
              </a:xfrm>
              <a:prstGeom prst="wedgeEllipseCallout">
                <a:avLst>
                  <a:gd name="adj1" fmla="val 90105"/>
                  <a:gd name="adj2" fmla="val -26831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400" baseline="-25000" dirty="0">
                    <a:solidFill>
                      <a:schemeClr val="tx1"/>
                    </a:solidFill>
                  </a:rPr>
                  <a:t>e</a:t>
                </a:r>
                <a:r>
                  <a:rPr kumimoji="1" lang="en-US" altLang="zh-CN" sz="1400" dirty="0">
                    <a:solidFill>
                      <a:schemeClr val="tx1"/>
                    </a:solidFill>
                  </a:rPr>
                  <a:t> and G</a:t>
                </a:r>
                <a:r>
                  <a:rPr kumimoji="1" lang="en-US" altLang="zh-CN" sz="1400" baseline="-25000" dirty="0">
                    <a:solidFill>
                      <a:schemeClr val="tx1"/>
                    </a:solidFill>
                  </a:rPr>
                  <a:t>f</a:t>
                </a:r>
                <a:r>
                  <a:rPr kumimoji="1" lang="en-US" altLang="zh-CN" sz="1400" dirty="0">
                    <a:solidFill>
                      <a:schemeClr val="tx1"/>
                    </a:solidFill>
                  </a:rPr>
                  <a:t> are </a:t>
                </a:r>
                <a:r>
                  <a:rPr lang="en-US" altLang="zh-CN" sz="1400" dirty="0">
                    <a:solidFill>
                      <a:schemeClr val="tx1"/>
                    </a:solidFill>
                  </a:rPr>
                  <a:t>Isomorphism, 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kumimoji="1" lang="en-US" altLang="zh-CN" sz="1400" dirty="0">
                    <a:solidFill>
                      <a:schemeClr val="tx1"/>
                    </a:solidFill>
                  </a:rPr>
                  <a:t> = …</a:t>
                </a:r>
                <a:endParaRPr kumimoji="1" lang="zh-CN" alt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椭圆形标注 36">
                <a:extLst>
                  <a:ext uri="{FF2B5EF4-FFF2-40B4-BE49-F238E27FC236}">
                    <a16:creationId xmlns:a16="http://schemas.microsoft.com/office/drawing/2014/main" id="{8D2DF3CB-4140-974A-9734-AC00A9BA7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258345"/>
                <a:ext cx="1800200" cy="900442"/>
              </a:xfrm>
              <a:prstGeom prst="wedgeEllipseCallout">
                <a:avLst>
                  <a:gd name="adj1" fmla="val 90105"/>
                  <a:gd name="adj2" fmla="val -26831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内容占位符 2">
                <a:extLst>
                  <a:ext uri="{FF2B5EF4-FFF2-40B4-BE49-F238E27FC236}">
                    <a16:creationId xmlns:a16="http://schemas.microsoft.com/office/drawing/2014/main" id="{CB4EAC42-1F65-CB4D-AD60-FD703A7B6D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77888" y="2356242"/>
                <a:ext cx="2646040" cy="774696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Select a random bijection function </a:t>
                </a:r>
                <a14:m>
                  <m:oMath xmlns:m="http://schemas.openxmlformats.org/officeDocument/2006/math">
                    <m:r>
                      <a:rPr lang="el-GR" altLang="zh-CN" sz="1400" b="1" i="1" smtClean="0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endParaRPr lang="en-US" altLang="zh-CN" sz="1400" b="1" dirty="0"/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Calculate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altLang="zh-CN" sz="1400" b="1" dirty="0"/>
                  <a:t> </a:t>
                </a:r>
                <a:r>
                  <a:rPr lang="en-US" altLang="zh-CN" sz="1400" dirty="0"/>
                  <a:t>with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endParaRPr lang="en-US" altLang="zh-CN" sz="1400" b="1" dirty="0"/>
              </a:p>
            </p:txBody>
          </p:sp>
        </mc:Choice>
        <mc:Fallback xmlns="">
          <p:sp>
            <p:nvSpPr>
              <p:cNvPr id="41" name="内容占位符 2">
                <a:extLst>
                  <a:ext uri="{FF2B5EF4-FFF2-40B4-BE49-F238E27FC236}">
                    <a16:creationId xmlns:a16="http://schemas.microsoft.com/office/drawing/2014/main" id="{CB4EAC42-1F65-CB4D-AD60-FD703A7B6D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77888" y="2356242"/>
                <a:ext cx="2646040" cy="774696"/>
              </a:xfrm>
              <a:blipFill>
                <a:blip r:embed="rId6"/>
                <a:stretch>
                  <a:fillRect l="-478" t="-1613" b="-16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195AA333-CC93-4845-AF8E-116DB373D915}"/>
              </a:ext>
            </a:extLst>
          </p:cNvPr>
          <p:cNvCxnSpPr>
            <a:cxnSpLocks/>
          </p:cNvCxnSpPr>
          <p:nvPr/>
        </p:nvCxnSpPr>
        <p:spPr>
          <a:xfrm>
            <a:off x="3923928" y="2706941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内容占位符 2">
                <a:extLst>
                  <a:ext uri="{FF2B5EF4-FFF2-40B4-BE49-F238E27FC236}">
                    <a16:creationId xmlns:a16="http://schemas.microsoft.com/office/drawing/2014/main" id="{34D39E9A-7D6A-DF40-8D6C-4093B13D0B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03050" y="2353444"/>
                <a:ext cx="1584176" cy="2701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zh-CN" sz="1400" b="1" dirty="0"/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altLang="zh-CN" sz="14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r>
                  <a:rPr lang="en-US" altLang="zh-CN" sz="1400" b="1" dirty="0"/>
                  <a:t> </a:t>
                </a:r>
              </a:p>
            </p:txBody>
          </p:sp>
        </mc:Choice>
        <mc:Fallback xmlns="">
          <p:sp>
            <p:nvSpPr>
              <p:cNvPr id="45" name="内容占位符 2">
                <a:extLst>
                  <a:ext uri="{FF2B5EF4-FFF2-40B4-BE49-F238E27FC236}">
                    <a16:creationId xmlns:a16="http://schemas.microsoft.com/office/drawing/2014/main" id="{34D39E9A-7D6A-DF40-8D6C-4093B13D0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050" y="2353444"/>
                <a:ext cx="1584176" cy="270153"/>
              </a:xfrm>
              <a:prstGeom prst="rect">
                <a:avLst/>
              </a:prstGeom>
              <a:blipFill>
                <a:blip r:embed="rId7"/>
                <a:stretch>
                  <a:fillRect b="-217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内容占位符 2">
                <a:extLst>
                  <a:ext uri="{FF2B5EF4-FFF2-40B4-BE49-F238E27FC236}">
                    <a16:creationId xmlns:a16="http://schemas.microsoft.com/office/drawing/2014/main" id="{45F7A4B7-931E-E34A-B7F2-D6BBD17194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00192" y="3474630"/>
                <a:ext cx="2646040" cy="30427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Select a random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e>
                    </m:d>
                  </m:oMath>
                </a14:m>
                <a:endParaRPr lang="en-US" altLang="zh-CN" sz="1400" b="1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endParaRPr lang="en-US" altLang="zh-CN" sz="1400" dirty="0"/>
              </a:p>
            </p:txBody>
          </p:sp>
        </mc:Choice>
        <mc:Fallback xmlns="">
          <p:sp>
            <p:nvSpPr>
              <p:cNvPr id="46" name="内容占位符 2">
                <a:extLst>
                  <a:ext uri="{FF2B5EF4-FFF2-40B4-BE49-F238E27FC236}">
                    <a16:creationId xmlns:a16="http://schemas.microsoft.com/office/drawing/2014/main" id="{45F7A4B7-931E-E34A-B7F2-D6BBD1719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474630"/>
                <a:ext cx="2646040" cy="304271"/>
              </a:xfrm>
              <a:prstGeom prst="rect">
                <a:avLst/>
              </a:prstGeom>
              <a:blipFill>
                <a:blip r:embed="rId8"/>
                <a:stretch>
                  <a:fillRect l="-478" t="-4000"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FE7E9C9C-962B-7846-893D-F8AE5CB5D362}"/>
              </a:ext>
            </a:extLst>
          </p:cNvPr>
          <p:cNvCxnSpPr>
            <a:cxnSpLocks/>
          </p:cNvCxnSpPr>
          <p:nvPr/>
        </p:nvCxnSpPr>
        <p:spPr>
          <a:xfrm>
            <a:off x="3923928" y="3649588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内容占位符 2">
                <a:extLst>
                  <a:ext uri="{FF2B5EF4-FFF2-40B4-BE49-F238E27FC236}">
                    <a16:creationId xmlns:a16="http://schemas.microsoft.com/office/drawing/2014/main" id="{52534A80-CFE8-F443-9BAD-1987446A25C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55876" y="3297626"/>
                <a:ext cx="2880320" cy="2701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b="0" dirty="0"/>
                  <a:t>Ask Alice to prove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altLang="zh-CN" sz="1400" b="1" dirty="0"/>
              </a:p>
            </p:txBody>
          </p:sp>
        </mc:Choice>
        <mc:Fallback xmlns="">
          <p:sp>
            <p:nvSpPr>
              <p:cNvPr id="54" name="内容占位符 2">
                <a:extLst>
                  <a:ext uri="{FF2B5EF4-FFF2-40B4-BE49-F238E27FC236}">
                    <a16:creationId xmlns:a16="http://schemas.microsoft.com/office/drawing/2014/main" id="{52534A80-CFE8-F443-9BAD-1987446A2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5876" y="3297626"/>
                <a:ext cx="2880320" cy="270153"/>
              </a:xfrm>
              <a:prstGeom prst="rect">
                <a:avLst/>
              </a:prstGeom>
              <a:blipFill>
                <a:blip r:embed="rId9"/>
                <a:stretch>
                  <a:fillRect t="-4545" b="-31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90AFD7C0-3B0B-A94F-AF39-5B220935D3F4}"/>
              </a:ext>
            </a:extLst>
          </p:cNvPr>
          <p:cNvCxnSpPr>
            <a:cxnSpLocks/>
          </p:cNvCxnSpPr>
          <p:nvPr/>
        </p:nvCxnSpPr>
        <p:spPr>
          <a:xfrm>
            <a:off x="3923030" y="4591412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内容占位符 2">
                <a:extLst>
                  <a:ext uri="{FF2B5EF4-FFF2-40B4-BE49-F238E27FC236}">
                    <a16:creationId xmlns:a16="http://schemas.microsoft.com/office/drawing/2014/main" id="{14D0EFA9-206C-E44F-B956-007961124C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19872" y="4027754"/>
                <a:ext cx="2880320" cy="4744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b="0" dirty="0"/>
                  <a:t>If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altLang="zh-CN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400" b="0" dirty="0"/>
                  <a:t>=f, send </a:t>
                </a:r>
                <a14:m>
                  <m:oMath xmlns:m="http://schemas.openxmlformats.org/officeDocument/2006/math">
                    <m:r>
                      <a:rPr lang="el-GR" altLang="zh-CN" sz="1400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altLang="zh-CN" sz="1400" b="0" dirty="0"/>
                  <a:t>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dirty="0"/>
                  <a:t>If 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altLang="zh-CN" sz="1400" b="0" dirty="0"/>
                  <a:t> = e, send </a:t>
                </a:r>
                <a14:m>
                  <m:oMath xmlns:m="http://schemas.openxmlformats.org/officeDocument/2006/math">
                    <m:r>
                      <a:rPr lang="el-GR" altLang="zh-CN" sz="1400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l-GR" altLang="zh-CN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∙∅</m:t>
                    </m:r>
                  </m:oMath>
                </a14:m>
                <a:endParaRPr lang="en-US" altLang="zh-CN" sz="1400" dirty="0"/>
              </a:p>
            </p:txBody>
          </p:sp>
        </mc:Choice>
        <mc:Fallback xmlns="">
          <p:sp>
            <p:nvSpPr>
              <p:cNvPr id="59" name="内容占位符 2">
                <a:extLst>
                  <a:ext uri="{FF2B5EF4-FFF2-40B4-BE49-F238E27FC236}">
                    <a16:creationId xmlns:a16="http://schemas.microsoft.com/office/drawing/2014/main" id="{14D0EFA9-206C-E44F-B956-007961124C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4027754"/>
                <a:ext cx="2880320" cy="474415"/>
              </a:xfrm>
              <a:prstGeom prst="rect">
                <a:avLst/>
              </a:prstGeom>
              <a:blipFill>
                <a:blip r:embed="rId10"/>
                <a:stretch>
                  <a:fillRect b="-205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内容占位符 2">
                <a:extLst>
                  <a:ext uri="{FF2B5EF4-FFF2-40B4-BE49-F238E27FC236}">
                    <a16:creationId xmlns:a16="http://schemas.microsoft.com/office/drawing/2014/main" id="{31B4073F-4CF9-AC45-84F9-DC8BF2A69C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96979" y="4425437"/>
                <a:ext cx="2646040" cy="30427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Verify that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zh-CN" sz="1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r>
                              <a:rPr lang="en-US" altLang="zh-CN" sz="1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sz="1400" dirty="0"/>
              </a:p>
            </p:txBody>
          </p:sp>
        </mc:Choice>
        <mc:Fallback xmlns="">
          <p:sp>
            <p:nvSpPr>
              <p:cNvPr id="60" name="内容占位符 2">
                <a:extLst>
                  <a:ext uri="{FF2B5EF4-FFF2-40B4-BE49-F238E27FC236}">
                    <a16:creationId xmlns:a16="http://schemas.microsoft.com/office/drawing/2014/main" id="{31B4073F-4CF9-AC45-84F9-DC8BF2A69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979" y="4425437"/>
                <a:ext cx="2646040" cy="304271"/>
              </a:xfrm>
              <a:prstGeom prst="rect">
                <a:avLst/>
              </a:prstGeom>
              <a:blipFill>
                <a:blip r:embed="rId11"/>
                <a:stretch>
                  <a:fillRect l="-478" t="-4167" b="-208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65207D89-19DD-A341-B953-D0B61402A6AC}"/>
              </a:ext>
            </a:extLst>
          </p:cNvPr>
          <p:cNvSpPr txBox="1">
            <a:spLocks/>
          </p:cNvSpPr>
          <p:nvPr/>
        </p:nvSpPr>
        <p:spPr>
          <a:xfrm>
            <a:off x="380846" y="3983929"/>
            <a:ext cx="5296933" cy="11226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800" b="1" dirty="0">
                <a:solidFill>
                  <a:srgbClr val="C1514D"/>
                </a:solidFill>
              </a:rPr>
              <a:t>Require too much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800" b="1" dirty="0">
                <a:solidFill>
                  <a:srgbClr val="C1514D"/>
                </a:solidFill>
              </a:rPr>
              <a:t>interactions!</a:t>
            </a:r>
          </a:p>
        </p:txBody>
      </p:sp>
    </p:spTree>
    <p:extLst>
      <p:ext uri="{BB962C8B-B14F-4D97-AF65-F5344CB8AC3E}">
        <p14:creationId xmlns:p14="http://schemas.microsoft.com/office/powerpoint/2010/main" val="2042179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Non-Interactive ZKP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 dirty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56AFD2F5-E09B-4748-AA41-F404B9B28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1241151"/>
            <a:ext cx="725007" cy="983938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D26E3FE3-E15B-EE49-83B4-A53B388BC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7333" y="1201316"/>
            <a:ext cx="756875" cy="10636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C4063F7-06F3-C545-B493-04463792B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9952" y="3623009"/>
            <a:ext cx="812800" cy="812800"/>
          </a:xfrm>
          <a:prstGeom prst="rect">
            <a:avLst/>
          </a:prstGeom>
        </p:spPr>
      </p:pic>
      <p:sp>
        <p:nvSpPr>
          <p:cNvPr id="19" name="椭圆形标注 18">
            <a:extLst>
              <a:ext uri="{FF2B5EF4-FFF2-40B4-BE49-F238E27FC236}">
                <a16:creationId xmlns:a16="http://schemas.microsoft.com/office/drawing/2014/main" id="{60EB7F59-9963-D14B-86E2-8E982AACFBAE}"/>
              </a:ext>
            </a:extLst>
          </p:cNvPr>
          <p:cNvSpPr/>
          <p:nvPr/>
        </p:nvSpPr>
        <p:spPr>
          <a:xfrm>
            <a:off x="858939" y="4786290"/>
            <a:ext cx="3564396" cy="900442"/>
          </a:xfrm>
          <a:prstGeom prst="wedgeEllipseCallout">
            <a:avLst>
              <a:gd name="adj1" fmla="val 43437"/>
              <a:gd name="adj2" fmla="val -10610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I am a trusted </a:t>
            </a:r>
            <a:r>
              <a:rPr kumimoji="1" lang="en-US" altLang="zh-CN" sz="1400" b="1" dirty="0">
                <a:solidFill>
                  <a:srgbClr val="C1514D"/>
                </a:solidFill>
              </a:rPr>
              <a:t>Random Oracle</a:t>
            </a:r>
            <a:r>
              <a:rPr kumimoji="1" lang="en-US" altLang="zh-CN" sz="1400" dirty="0">
                <a:solidFill>
                  <a:schemeClr val="tx1"/>
                </a:solidFill>
              </a:rPr>
              <a:t>!</a:t>
            </a:r>
          </a:p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I can provide a </a:t>
            </a:r>
            <a:r>
              <a:rPr kumimoji="1" lang="en-US" altLang="zh-CN" sz="1400" b="1" dirty="0">
                <a:solidFill>
                  <a:srgbClr val="C1514D"/>
                </a:solidFill>
              </a:rPr>
              <a:t>random sequence</a:t>
            </a:r>
            <a:r>
              <a:rPr kumimoji="1" lang="en-US" altLang="zh-CN" sz="1400" dirty="0">
                <a:solidFill>
                  <a:schemeClr val="tx1"/>
                </a:solidFill>
              </a:rPr>
              <a:t>.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491DB6C5-81E6-C645-9162-13D26547B1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7504" y="2065412"/>
                <a:ext cx="2533633" cy="2228911"/>
              </a:xfrm>
            </p:spPr>
            <p:txBody>
              <a:bodyPr anchor="t" anchorCtr="0">
                <a:noAutofit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800" dirty="0">
                    <a:solidFill>
                      <a:schemeClr val="tx1"/>
                    </a:solidFill>
                  </a:rPr>
                  <a:t>Proof</a:t>
                </a: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Select a random bijection function </a:t>
                </a:r>
                <a14:m>
                  <m:oMath xmlns:m="http://schemas.openxmlformats.org/officeDocument/2006/math">
                    <m:r>
                      <a:rPr lang="el-GR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altLang="zh-CN" sz="1400" b="1" baseline="-25000" dirty="0">
                    <a:solidFill>
                      <a:schemeClr val="tx1"/>
                    </a:solidFill>
                  </a:rPr>
                  <a:t>1</a:t>
                </a: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Calculate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altLang="zh-CN" sz="1400" dirty="0">
                    <a:solidFill>
                      <a:schemeClr val="tx1"/>
                    </a:solidFill>
                  </a:rPr>
                  <a:t> with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𝝅</m:t>
                    </m:r>
                    <m:r>
                      <a:rPr lang="en-US" altLang="zh-CN" sz="1400" b="1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altLang="zh-CN" sz="1400" b="1" baseline="-2500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b="1" dirty="0">
                    <a:solidFill>
                      <a:schemeClr val="tx1"/>
                    </a:solidFill>
                  </a:rPr>
                  <a:t>Get the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400" b="1" dirty="0">
                    <a:solidFill>
                      <a:schemeClr val="tx1"/>
                    </a:solidFill>
                  </a:rPr>
                  <a:t>= Oracle(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zh-CN" sz="1400" b="1" dirty="0">
                    <a:solidFill>
                      <a:schemeClr val="tx1"/>
                    </a:solidFill>
                  </a:rPr>
                  <a:t>)</a:t>
                </a: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Generate proof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𝝅</m:t>
                    </m:r>
                    <m:r>
                      <a:rPr lang="en-US" altLang="zh-CN" sz="1400" b="1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l-GR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∙∅</m:t>
                    </m:r>
                    <m:r>
                      <a:rPr lang="en-US" altLang="zh-CN" sz="1400" b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⇒ </m:t>
                    </m:r>
                    <m:sSubSup>
                      <m:sSubSup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491DB6C5-81E6-C645-9162-13D26547B1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2065412"/>
                <a:ext cx="2533633" cy="2228911"/>
              </a:xfrm>
              <a:blipFill>
                <a:blip r:embed="rId6"/>
                <a:stretch>
                  <a:fillRect l="-1493" t="-1136" b="-210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表格 8">
                <a:extLst>
                  <a:ext uri="{FF2B5EF4-FFF2-40B4-BE49-F238E27FC236}">
                    <a16:creationId xmlns:a16="http://schemas.microsoft.com/office/drawing/2014/main" id="{FCE5F01F-92E7-AA49-8CE9-FA159FFE7B7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3388524"/>
                  </p:ext>
                </p:extLst>
              </p:nvPr>
            </p:nvGraphicFramePr>
            <p:xfrm>
              <a:off x="5559310" y="4294323"/>
              <a:ext cx="1586684" cy="13002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93342">
                      <a:extLst>
                        <a:ext uri="{9D8B030D-6E8A-4147-A177-3AD203B41FA5}">
                          <a16:colId xmlns:a16="http://schemas.microsoft.com/office/drawing/2014/main" val="2066809405"/>
                        </a:ext>
                      </a:extLst>
                    </a:gridCol>
                    <a:gridCol w="793342">
                      <a:extLst>
                        <a:ext uri="{9D8B030D-6E8A-4147-A177-3AD203B41FA5}">
                          <a16:colId xmlns:a16="http://schemas.microsoft.com/office/drawing/2014/main" val="3974870625"/>
                        </a:ext>
                      </a:extLst>
                    </a:gridCol>
                  </a:tblGrid>
                  <a:tr h="2539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/>
                            <a:t>Graph</a:t>
                          </a:r>
                          <a:endParaRPr lang="zh-CN" altLang="en-US" sz="1400" dirty="0"/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/>
                            <a:t>Value</a:t>
                          </a:r>
                          <a:endParaRPr lang="zh-CN" altLang="en-US" sz="1400" dirty="0"/>
                        </a:p>
                      </a:txBody>
                      <a:tcPr marL="0" marR="0" marT="0" marB="0" anchor="ctr"/>
                    </a:tc>
                    <a:extLst>
                      <a:ext uri="{0D108BD9-81ED-4DB2-BD59-A6C34878D82A}">
                        <a16:rowId xmlns:a16="http://schemas.microsoft.com/office/drawing/2014/main" val="2545107947"/>
                      </a:ext>
                    </a:extLst>
                  </a:tr>
                  <a:tr h="27512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b>
                                    <m: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  <m:sup>
                                    <m: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en-US" altLang="zh-CN" sz="1400" b="0" i="1" baseline="-2500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altLang="zh-CN" sz="1400" baseline="-25000" dirty="0"/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altLang="zh-CN" sz="1400" b="0" dirty="0"/>
                            <a:t>=e</a:t>
                          </a:r>
                          <a:endParaRPr lang="en-US" altLang="zh-CN" sz="1400" dirty="0"/>
                        </a:p>
                      </a:txBody>
                      <a:tcPr marL="0" marR="0" marT="0" marB="0" anchor="ctr"/>
                    </a:tc>
                    <a:extLst>
                      <a:ext uri="{0D108BD9-81ED-4DB2-BD59-A6C34878D82A}">
                        <a16:rowId xmlns:a16="http://schemas.microsoft.com/office/drawing/2014/main" val="475314842"/>
                      </a:ext>
                    </a:extLst>
                  </a:tr>
                  <a:tr h="27512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b>
                                    <m: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  <m:sup>
                                    <m: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en-US" altLang="zh-CN" sz="1400" b="0" i="1" baseline="-2500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altLang="zh-CN" sz="1400" baseline="-25000" dirty="0"/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altLang="zh-CN" sz="1400" b="0" dirty="0"/>
                            <a:t>=f</a:t>
                          </a:r>
                          <a:endParaRPr lang="en-US" altLang="zh-CN" sz="1400" dirty="0"/>
                        </a:p>
                      </a:txBody>
                      <a:tcPr marL="0" marR="0" marT="0" marB="0" anchor="ctr"/>
                    </a:tc>
                    <a:extLst>
                      <a:ext uri="{0D108BD9-81ED-4DB2-BD59-A6C34878D82A}">
                        <a16:rowId xmlns:a16="http://schemas.microsoft.com/office/drawing/2014/main" val="1531756476"/>
                      </a:ext>
                    </a:extLst>
                  </a:tr>
                  <a:tr h="27512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b>
                                    <m: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  <m:sup>
                                    <m: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en-US" altLang="zh-CN" sz="1400" b="0" i="1" baseline="-2500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altLang="zh-CN" sz="1400" baseline="-25000" dirty="0"/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altLang="zh-CN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altLang="zh-CN" sz="1400" b="0" dirty="0"/>
                            <a:t>=e</a:t>
                          </a:r>
                          <a:endParaRPr lang="en-US" altLang="zh-CN" sz="1400" dirty="0"/>
                        </a:p>
                      </a:txBody>
                      <a:tcPr marL="0" marR="0" marT="0" marB="0" anchor="ctr"/>
                    </a:tc>
                    <a:extLst>
                      <a:ext uri="{0D108BD9-81ED-4DB2-BD59-A6C34878D82A}">
                        <a16:rowId xmlns:a16="http://schemas.microsoft.com/office/drawing/2014/main" val="2256063753"/>
                      </a:ext>
                    </a:extLst>
                  </a:tr>
                  <a:tr h="22095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baseline="0" dirty="0"/>
                            <a:t>…</a:t>
                          </a: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/>
                            <a:t>…</a:t>
                          </a:r>
                        </a:p>
                      </a:txBody>
                      <a:tcPr marL="0" marR="0" marT="0" marB="0" anchor="ctr"/>
                    </a:tc>
                    <a:extLst>
                      <a:ext uri="{0D108BD9-81ED-4DB2-BD59-A6C34878D82A}">
                        <a16:rowId xmlns:a16="http://schemas.microsoft.com/office/drawing/2014/main" val="11390573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表格 8">
                <a:extLst>
                  <a:ext uri="{FF2B5EF4-FFF2-40B4-BE49-F238E27FC236}">
                    <a16:creationId xmlns:a16="http://schemas.microsoft.com/office/drawing/2014/main" id="{FCE5F01F-92E7-AA49-8CE9-FA159FFE7B7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3388524"/>
                  </p:ext>
                </p:extLst>
              </p:nvPr>
            </p:nvGraphicFramePr>
            <p:xfrm>
              <a:off x="5559310" y="4294323"/>
              <a:ext cx="1586684" cy="13002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93342">
                      <a:extLst>
                        <a:ext uri="{9D8B030D-6E8A-4147-A177-3AD203B41FA5}">
                          <a16:colId xmlns:a16="http://schemas.microsoft.com/office/drawing/2014/main" val="2066809405"/>
                        </a:ext>
                      </a:extLst>
                    </a:gridCol>
                    <a:gridCol w="793342">
                      <a:extLst>
                        <a:ext uri="{9D8B030D-6E8A-4147-A177-3AD203B41FA5}">
                          <a16:colId xmlns:a16="http://schemas.microsoft.com/office/drawing/2014/main" val="3974870625"/>
                        </a:ext>
                      </a:extLst>
                    </a:gridCol>
                  </a:tblGrid>
                  <a:tr h="25391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/>
                            <a:t>Graph</a:t>
                          </a:r>
                          <a:endParaRPr lang="zh-CN" altLang="en-US" sz="1400" dirty="0"/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/>
                            <a:t>Value</a:t>
                          </a:r>
                          <a:endParaRPr lang="zh-CN" altLang="en-US" sz="1400" dirty="0"/>
                        </a:p>
                      </a:txBody>
                      <a:tcPr marL="0" marR="0" marT="0" marB="0" anchor="ctr"/>
                    </a:tc>
                    <a:extLst>
                      <a:ext uri="{0D108BD9-81ED-4DB2-BD59-A6C34878D82A}">
                        <a16:rowId xmlns:a16="http://schemas.microsoft.com/office/drawing/2014/main" val="2545107947"/>
                      </a:ext>
                    </a:extLst>
                  </a:tr>
                  <a:tr h="275121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blipFill>
                          <a:blip r:embed="rId7"/>
                          <a:stretch>
                            <a:fillRect l="-1587" t="-104545" r="-101587" b="-3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blipFill>
                          <a:blip r:embed="rId7"/>
                          <a:stretch>
                            <a:fillRect l="-101587" t="-104545" r="-1587" b="-31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5314842"/>
                      </a:ext>
                    </a:extLst>
                  </a:tr>
                  <a:tr h="275121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blipFill>
                          <a:blip r:embed="rId7"/>
                          <a:stretch>
                            <a:fillRect l="-1587" t="-204545" r="-101587" b="-21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blipFill>
                          <a:blip r:embed="rId7"/>
                          <a:stretch>
                            <a:fillRect l="-101587" t="-204545" r="-1587" b="-21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1756476"/>
                      </a:ext>
                    </a:extLst>
                  </a:tr>
                  <a:tr h="275121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blipFill>
                          <a:blip r:embed="rId7"/>
                          <a:stretch>
                            <a:fillRect l="-1587" t="-319048" r="-101587" b="-123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0" marR="0" marT="0" marB="0" anchor="ctr">
                        <a:blipFill>
                          <a:blip r:embed="rId7"/>
                          <a:stretch>
                            <a:fillRect l="-101587" t="-319048" r="-1587" b="-1238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6063753"/>
                      </a:ext>
                    </a:extLst>
                  </a:tr>
                  <a:tr h="22095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baseline="0" dirty="0"/>
                            <a:t>…</a:t>
                          </a:r>
                        </a:p>
                      </a:txBody>
                      <a:tcPr marL="0" marR="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/>
                            <a:t>…</a:t>
                          </a:r>
                        </a:p>
                      </a:txBody>
                      <a:tcPr marL="0" marR="0" marT="0" marB="0" anchor="ctr"/>
                    </a:tc>
                    <a:extLst>
                      <a:ext uri="{0D108BD9-81ED-4DB2-BD59-A6C34878D82A}">
                        <a16:rowId xmlns:a16="http://schemas.microsoft.com/office/drawing/2014/main" val="113905731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75F06507-ECE5-1844-865C-494463BE7510}"/>
              </a:ext>
            </a:extLst>
          </p:cNvPr>
          <p:cNvCxnSpPr>
            <a:cxnSpLocks/>
            <a:stCxn id="36" idx="1"/>
            <a:endCxn id="35" idx="3"/>
          </p:cNvCxnSpPr>
          <p:nvPr/>
        </p:nvCxnSpPr>
        <p:spPr>
          <a:xfrm flipH="1" flipV="1">
            <a:off x="3352791" y="1733120"/>
            <a:ext cx="2334542" cy="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连接符 27">
            <a:extLst>
              <a:ext uri="{FF2B5EF4-FFF2-40B4-BE49-F238E27FC236}">
                <a16:creationId xmlns:a16="http://schemas.microsoft.com/office/drawing/2014/main" id="{68D2524B-B49F-454C-BBE6-5CEEA694FAFE}"/>
              </a:ext>
            </a:extLst>
          </p:cNvPr>
          <p:cNvCxnSpPr>
            <a:cxnSpLocks/>
            <a:stCxn id="35" idx="2"/>
            <a:endCxn id="3" idx="1"/>
          </p:cNvCxnSpPr>
          <p:nvPr/>
        </p:nvCxnSpPr>
        <p:spPr>
          <a:xfrm rot="16200000" flipH="1">
            <a:off x="2662960" y="2552417"/>
            <a:ext cx="1804320" cy="1149664"/>
          </a:xfrm>
          <a:prstGeom prst="bentConnector2">
            <a:avLst/>
          </a:prstGeom>
          <a:ln w="9525" cmpd="sng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肘形连接符 47">
            <a:extLst>
              <a:ext uri="{FF2B5EF4-FFF2-40B4-BE49-F238E27FC236}">
                <a16:creationId xmlns:a16="http://schemas.microsoft.com/office/drawing/2014/main" id="{778BE430-7063-7C44-8AFD-84666849A470}"/>
              </a:ext>
            </a:extLst>
          </p:cNvPr>
          <p:cNvCxnSpPr>
            <a:cxnSpLocks/>
            <a:stCxn id="36" idx="2"/>
            <a:endCxn id="3" idx="3"/>
          </p:cNvCxnSpPr>
          <p:nvPr/>
        </p:nvCxnSpPr>
        <p:spPr>
          <a:xfrm rot="5400000">
            <a:off x="4627020" y="2590658"/>
            <a:ext cx="1764484" cy="1113019"/>
          </a:xfrm>
          <a:prstGeom prst="bentConnector2">
            <a:avLst/>
          </a:prstGeom>
          <a:ln w="9525" cmpd="sng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内容占位符 2">
                <a:extLst>
                  <a:ext uri="{FF2B5EF4-FFF2-40B4-BE49-F238E27FC236}">
                    <a16:creationId xmlns:a16="http://schemas.microsoft.com/office/drawing/2014/main" id="{73D7EA6C-EC73-1A41-8B23-181405D1A7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09104" y="1826961"/>
                <a:ext cx="2533633" cy="557773"/>
              </a:xfrm>
              <a:prstGeom prst="rect">
                <a:avLst/>
              </a:prstGeom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1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1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1400" b="1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. </m:t>
                          </m:r>
                          <m:r>
                            <a:rPr lang="en-US" altLang="zh-CN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altLang="zh-CN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  <m:r>
                            <a:rPr lang="en-US" altLang="zh-CN" sz="1400" b="1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altLang="zh-CN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sz="1400" b="1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>
                        <m:sSubPr>
                          <m:ctrlPr>
                            <a:rPr lang="en-US" altLang="zh-CN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altLang="zh-CN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</m:sub>
                      </m:sSub>
                      <m:r>
                        <a:rPr lang="en-US" altLang="zh-CN" sz="1400" b="1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>
                        <m:sSubPr>
                          <m:ctrlPr>
                            <a:rPr lang="en-US" altLang="zh-CN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altLang="zh-CN" sz="1400" b="1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2.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𝝅</m:t>
                    </m:r>
                    <m:r>
                      <a:rPr lang="en-US" altLang="zh-CN" sz="1400" b="1" i="1" baseline="-2500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l-GR" altLang="zh-CN" sz="1400" b="1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∙∅</m:t>
                    </m:r>
                    <m:r>
                      <a:rPr lang="en-US" altLang="zh-CN" sz="1400" b="1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⇒ </m:t>
                    </m:r>
                    <m:sSubSup>
                      <m:sSubSupPr>
                        <m:ctrlP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1400" b="1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8" name="内容占位符 2">
                <a:extLst>
                  <a:ext uri="{FF2B5EF4-FFF2-40B4-BE49-F238E27FC236}">
                    <a16:creationId xmlns:a16="http://schemas.microsoft.com/office/drawing/2014/main" id="{73D7EA6C-EC73-1A41-8B23-181405D1A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9104" y="1826961"/>
                <a:ext cx="2533633" cy="557773"/>
              </a:xfrm>
              <a:prstGeom prst="rect">
                <a:avLst/>
              </a:prstGeom>
              <a:blipFill>
                <a:blip r:embed="rId8"/>
                <a:stretch>
                  <a:fillRect l="-498" b="-6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内容占位符 2">
                <a:extLst>
                  <a:ext uri="{FF2B5EF4-FFF2-40B4-BE49-F238E27FC236}">
                    <a16:creationId xmlns:a16="http://schemas.microsoft.com/office/drawing/2014/main" id="{2D2ADCDB-93C6-5748-9E1D-6D87D13CDB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40111" y="2599253"/>
                <a:ext cx="725008" cy="258247"/>
              </a:xfrm>
              <a:prstGeom prst="rect">
                <a:avLst/>
              </a:prstGeom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altLang="zh-CN" sz="1400" dirty="0"/>
              </a:p>
            </p:txBody>
          </p:sp>
        </mc:Choice>
        <mc:Fallback xmlns="">
          <p:sp>
            <p:nvSpPr>
              <p:cNvPr id="61" name="内容占位符 2">
                <a:extLst>
                  <a:ext uri="{FF2B5EF4-FFF2-40B4-BE49-F238E27FC236}">
                    <a16:creationId xmlns:a16="http://schemas.microsoft.com/office/drawing/2014/main" id="{2D2ADCDB-93C6-5748-9E1D-6D87D13CD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0111" y="2599253"/>
                <a:ext cx="725008" cy="258247"/>
              </a:xfrm>
              <a:prstGeom prst="rect">
                <a:avLst/>
              </a:prstGeom>
              <a:blipFill>
                <a:blip r:embed="rId9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内容占位符 2">
                <a:extLst>
                  <a:ext uri="{FF2B5EF4-FFF2-40B4-BE49-F238E27FC236}">
                    <a16:creationId xmlns:a16="http://schemas.microsoft.com/office/drawing/2014/main" id="{30C1798A-2591-804A-BB83-A783A0BDAA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9310" y="2564451"/>
                <a:ext cx="725008" cy="258247"/>
              </a:xfrm>
              <a:prstGeom prst="rect">
                <a:avLst/>
              </a:prstGeom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altLang="zh-CN" sz="1400" dirty="0"/>
              </a:p>
            </p:txBody>
          </p:sp>
        </mc:Choice>
        <mc:Fallback xmlns="">
          <p:sp>
            <p:nvSpPr>
              <p:cNvPr id="62" name="内容占位符 2">
                <a:extLst>
                  <a:ext uri="{FF2B5EF4-FFF2-40B4-BE49-F238E27FC236}">
                    <a16:creationId xmlns:a16="http://schemas.microsoft.com/office/drawing/2014/main" id="{30C1798A-2591-804A-BB83-A783A0BDA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9310" y="2564451"/>
                <a:ext cx="725008" cy="258247"/>
              </a:xfrm>
              <a:prstGeom prst="rect">
                <a:avLst/>
              </a:prstGeom>
              <a:blipFill>
                <a:blip r:embed="rId10"/>
                <a:stretch>
                  <a:fillRect b="-190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内容占位符 2">
                <a:extLst>
                  <a:ext uri="{FF2B5EF4-FFF2-40B4-BE49-F238E27FC236}">
                    <a16:creationId xmlns:a16="http://schemas.microsoft.com/office/drawing/2014/main" id="{780F2E56-DCA4-E544-8C4B-1D9C93B6EF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54144" y="3707935"/>
                <a:ext cx="725008" cy="258247"/>
              </a:xfrm>
              <a:prstGeom prst="rect">
                <a:avLst/>
              </a:prstGeom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altLang="zh-CN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altLang="zh-CN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400" dirty="0"/>
                  <a:t>=e</a:t>
                </a:r>
              </a:p>
            </p:txBody>
          </p:sp>
        </mc:Choice>
        <mc:Fallback xmlns="">
          <p:sp>
            <p:nvSpPr>
              <p:cNvPr id="63" name="内容占位符 2">
                <a:extLst>
                  <a:ext uri="{FF2B5EF4-FFF2-40B4-BE49-F238E27FC236}">
                    <a16:creationId xmlns:a16="http://schemas.microsoft.com/office/drawing/2014/main" id="{780F2E56-DCA4-E544-8C4B-1D9C93B6E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4144" y="3707935"/>
                <a:ext cx="725008" cy="258247"/>
              </a:xfrm>
              <a:prstGeom prst="rect">
                <a:avLst/>
              </a:prstGeom>
              <a:blipFill>
                <a:blip r:embed="rId11"/>
                <a:stretch>
                  <a:fillRect t="-9524" b="-3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内容占位符 2">
                <a:extLst>
                  <a:ext uri="{FF2B5EF4-FFF2-40B4-BE49-F238E27FC236}">
                    <a16:creationId xmlns:a16="http://schemas.microsoft.com/office/drawing/2014/main" id="{126D6681-5018-1943-948E-E686F2169C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44386" y="3707935"/>
                <a:ext cx="725008" cy="258247"/>
              </a:xfrm>
              <a:prstGeom prst="rect">
                <a:avLst/>
              </a:prstGeom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altLang="zh-CN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400" dirty="0"/>
                  <a:t>=e</a:t>
                </a:r>
              </a:p>
            </p:txBody>
          </p:sp>
        </mc:Choice>
        <mc:Fallback xmlns="">
          <p:sp>
            <p:nvSpPr>
              <p:cNvPr id="64" name="内容占位符 2">
                <a:extLst>
                  <a:ext uri="{FF2B5EF4-FFF2-40B4-BE49-F238E27FC236}">
                    <a16:creationId xmlns:a16="http://schemas.microsoft.com/office/drawing/2014/main" id="{126D6681-5018-1943-948E-E686F2169C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4386" y="3707935"/>
                <a:ext cx="725008" cy="258247"/>
              </a:xfrm>
              <a:prstGeom prst="rect">
                <a:avLst/>
              </a:prstGeom>
              <a:blipFill>
                <a:blip r:embed="rId12"/>
                <a:stretch>
                  <a:fillRect t="-9524" b="-3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内容占位符 2">
                <a:extLst>
                  <a:ext uri="{FF2B5EF4-FFF2-40B4-BE49-F238E27FC236}">
                    <a16:creationId xmlns:a16="http://schemas.microsoft.com/office/drawing/2014/main" id="{45253488-1C5D-8C4D-992C-68524D2F0E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02863" y="2065412"/>
                <a:ext cx="2533633" cy="1825029"/>
              </a:xfrm>
              <a:prstGeom prst="rect">
                <a:avLst/>
              </a:prstGeom>
            </p:spPr>
            <p:txBody>
              <a:bodyPr vert="horz" lIns="91440" tIns="45720" rIns="91440" bIns="45720" rtlCol="0" anchor="t" anchorCtr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Verify</a:t>
                </a: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the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 baseline="-25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altLang="zh-CN" sz="1400" b="1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= Oracle(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)</a:t>
                </a: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Verify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1400" b="1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5" name="内容占位符 2">
                <a:extLst>
                  <a:ext uri="{FF2B5EF4-FFF2-40B4-BE49-F238E27FC236}">
                    <a16:creationId xmlns:a16="http://schemas.microsoft.com/office/drawing/2014/main" id="{45253488-1C5D-8C4D-992C-68524D2F0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863" y="2065412"/>
                <a:ext cx="2533633" cy="1825029"/>
              </a:xfrm>
              <a:prstGeom prst="rect">
                <a:avLst/>
              </a:prstGeom>
              <a:blipFill>
                <a:blip r:embed="rId13"/>
                <a:stretch>
                  <a:fillRect l="-1990" t="-13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329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8" grpId="0"/>
      <p:bldP spid="61" grpId="0"/>
      <p:bldP spid="62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OT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Oblivious</a:t>
            </a:r>
            <a:r>
              <a:rPr lang="zh-CN" altLang="en-US" dirty="0"/>
              <a:t> </a:t>
            </a:r>
            <a:r>
              <a:rPr lang="en-US" altLang="zh-CN" dirty="0"/>
              <a:t>Transfer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3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内容占位符 2">
                <a:extLst>
                  <a:ext uri="{FF2B5EF4-FFF2-40B4-BE49-F238E27FC236}">
                    <a16:creationId xmlns:a16="http://schemas.microsoft.com/office/drawing/2014/main" id="{D3248E59-1E5A-7C4D-83BB-ACE9B7D5488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3658036"/>
                <a:ext cx="8229600" cy="255847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dirty="0"/>
                  <a:t>Alice has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{m</a:t>
                </a:r>
                <a:r>
                  <a:rPr kumimoji="1" lang="en-US" altLang="zh-CN" sz="2000" baseline="-25000" dirty="0">
                    <a:solidFill>
                      <a:schemeClr val="tx1"/>
                    </a:solidFill>
                    <a:latin typeface="+mn-lt"/>
                  </a:rPr>
                  <a:t>0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, m</a:t>
                </a:r>
                <a:r>
                  <a:rPr kumimoji="1" lang="en-US" altLang="zh-CN" sz="2000" baseline="-25000" dirty="0">
                    <a:solidFill>
                      <a:schemeClr val="tx1"/>
                    </a:solidFill>
                    <a:latin typeface="+mn-lt"/>
                  </a:rPr>
                  <a:t>1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}</a:t>
                </a:r>
                <a:r>
                  <a:rPr kumimoji="1" lang="en-US" altLang="zh-CN" sz="2000" i="1" dirty="0">
                    <a:solidFill>
                      <a:schemeClr val="tx1"/>
                    </a:solidFill>
                    <a:latin typeface="+mn-lt"/>
                  </a:rPr>
                  <a:t>  </a:t>
                </a:r>
                <a:r>
                  <a:rPr kumimoji="1" lang="en-US" altLang="zh-CN" sz="2000" dirty="0">
                    <a:solidFill>
                      <a:schemeClr val="tx1"/>
                    </a:solidFill>
                  </a:rPr>
                  <a:t>and </a:t>
                </a:r>
                <a:r>
                  <a:rPr lang="en-US" altLang="zh-CN" sz="2000" dirty="0"/>
                  <a:t>Bob wants to get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i="0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endParaRPr lang="en-US" altLang="zh-CN" sz="2000" baseline="-25000" dirty="0">
                  <a:solidFill>
                    <a:schemeClr val="tx1"/>
                  </a:solidFill>
                  <a:latin typeface="+mn-lt"/>
                  <a:ea typeface="Cambria Math" panose="02040503050406030204" pitchFamily="18" charset="0"/>
                </a:endParaRPr>
              </a:p>
              <a:p>
                <a:pPr lvl="1"/>
                <a:r>
                  <a:rPr lang="en-US" altLang="zh-CN" sz="1800" dirty="0"/>
                  <a:t>Alice may know the </a:t>
                </a:r>
                <a:r>
                  <a:rPr kumimoji="1" lang="en-US" altLang="zh-CN" sz="1800" dirty="0">
                    <a:solidFill>
                      <a:schemeClr val="tx1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endParaRPr lang="en-US" altLang="zh-CN" sz="1800" dirty="0"/>
              </a:p>
              <a:p>
                <a:pPr lvl="1"/>
                <a:r>
                  <a:rPr lang="en-US" altLang="zh-CN" sz="1800" dirty="0"/>
                  <a:t>Bob may get both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0</a:t>
                </a:r>
                <a:r>
                  <a:rPr kumimoji="1" lang="en-US" altLang="zh-CN" sz="1800" dirty="0">
                    <a:solidFill>
                      <a:schemeClr val="tx1"/>
                    </a:solidFill>
                  </a:rPr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1</a:t>
                </a:r>
                <a:endParaRPr lang="en-US" altLang="zh-CN" sz="2200" b="1" dirty="0"/>
              </a:p>
            </p:txBody>
          </p:sp>
        </mc:Choice>
        <mc:Fallback xmlns="">
          <p:sp>
            <p:nvSpPr>
              <p:cNvPr id="14" name="内容占位符 2">
                <a:extLst>
                  <a:ext uri="{FF2B5EF4-FFF2-40B4-BE49-F238E27FC236}">
                    <a16:creationId xmlns:a16="http://schemas.microsoft.com/office/drawing/2014/main" id="{D3248E59-1E5A-7C4D-83BB-ACE9B7D54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658036"/>
                <a:ext cx="8229600" cy="2558473"/>
              </a:xfrm>
              <a:prstGeom prst="rect">
                <a:avLst/>
              </a:prstGeom>
              <a:blipFill>
                <a:blip r:embed="rId2"/>
                <a:stretch>
                  <a:fillRect l="-6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图片 15">
            <a:extLst>
              <a:ext uri="{FF2B5EF4-FFF2-40B4-BE49-F238E27FC236}">
                <a16:creationId xmlns:a16="http://schemas.microsoft.com/office/drawing/2014/main" id="{FE408326-BD62-0642-AC97-79DC6F5A5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370" y="2273913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711BE32-C957-E94B-BE3C-AA19F1337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2714" y="2234078"/>
            <a:ext cx="756875" cy="1063609"/>
          </a:xfrm>
          <a:prstGeom prst="rect">
            <a:avLst/>
          </a:prstGeom>
        </p:spPr>
      </p:pic>
      <p:sp>
        <p:nvSpPr>
          <p:cNvPr id="18" name="椭圆形标注 17">
            <a:extLst>
              <a:ext uri="{FF2B5EF4-FFF2-40B4-BE49-F238E27FC236}">
                <a16:creationId xmlns:a16="http://schemas.microsoft.com/office/drawing/2014/main" id="{617DBD96-6138-2745-AB77-AFAE6E039EC4}"/>
              </a:ext>
            </a:extLst>
          </p:cNvPr>
          <p:cNvSpPr/>
          <p:nvPr/>
        </p:nvSpPr>
        <p:spPr>
          <a:xfrm>
            <a:off x="179512" y="1459024"/>
            <a:ext cx="2880320" cy="855649"/>
          </a:xfrm>
          <a:prstGeom prst="wedgeEllipseCallout">
            <a:avLst>
              <a:gd name="adj1" fmla="val 58016"/>
              <a:gd name="adj2" fmla="val 6665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have {m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0</a:t>
            </a:r>
            <a:r>
              <a:rPr kumimoji="1" lang="en-US" altLang="zh-CN" dirty="0">
                <a:solidFill>
                  <a:schemeClr val="tx1"/>
                </a:solidFill>
              </a:rPr>
              <a:t>, m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1</a:t>
            </a:r>
            <a:r>
              <a:rPr kumimoji="1" lang="en-US" altLang="zh-CN" dirty="0">
                <a:solidFill>
                  <a:schemeClr val="tx1"/>
                </a:solidFill>
              </a:rPr>
              <a:t>}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椭圆形标注 18">
                <a:extLst>
                  <a:ext uri="{FF2B5EF4-FFF2-40B4-BE49-F238E27FC236}">
                    <a16:creationId xmlns:a16="http://schemas.microsoft.com/office/drawing/2014/main" id="{872F4EDC-04DF-184C-BB93-77DBDE85FFC9}"/>
                  </a:ext>
                </a:extLst>
              </p:cNvPr>
              <p:cNvSpPr/>
              <p:nvPr/>
            </p:nvSpPr>
            <p:spPr>
              <a:xfrm>
                <a:off x="6179840" y="1201316"/>
                <a:ext cx="2880320" cy="855649"/>
              </a:xfrm>
              <a:prstGeom prst="wedgeEllipseCallout">
                <a:avLst>
                  <a:gd name="adj1" fmla="val -44004"/>
                  <a:gd name="adj2" fmla="val 97776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I want to get 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0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endParaRPr kumimoji="1" lang="zh-CN" altLang="en-US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椭圆形标注 18">
                <a:extLst>
                  <a:ext uri="{FF2B5EF4-FFF2-40B4-BE49-F238E27FC236}">
                    <a16:creationId xmlns:a16="http://schemas.microsoft.com/office/drawing/2014/main" id="{872F4EDC-04DF-184C-BB93-77DBDE85FF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9840" y="1201316"/>
                <a:ext cx="2880320" cy="855649"/>
              </a:xfrm>
              <a:prstGeom prst="wedgeEllipseCallout">
                <a:avLst>
                  <a:gd name="adj1" fmla="val -44004"/>
                  <a:gd name="adj2" fmla="val 97776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1588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Oblivious Transfer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457200" y="1057300"/>
            <a:ext cx="8229600" cy="4164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Scenario: message transfer</a:t>
            </a:r>
          </a:p>
          <a:p>
            <a:pPr lvl="1"/>
            <a:r>
              <a:rPr lang="en-US" altLang="zh-CN" sz="1800" dirty="0"/>
              <a:t>A</a:t>
            </a:r>
            <a:r>
              <a:rPr lang="zh-CN" altLang="en-US" sz="1800" dirty="0"/>
              <a:t> </a:t>
            </a:r>
            <a:r>
              <a:rPr lang="en-US" altLang="zh-CN" sz="1800" dirty="0"/>
              <a:t>sender</a:t>
            </a:r>
            <a:r>
              <a:rPr lang="zh-CN" altLang="en-US" sz="1800" dirty="0"/>
              <a:t> </a:t>
            </a:r>
            <a:r>
              <a:rPr lang="en-US" altLang="zh-CN" sz="1800" dirty="0"/>
              <a:t>has a message list </a:t>
            </a:r>
            <a:r>
              <a:rPr kumimoji="1" lang="en-US" altLang="zh-CN" sz="1800" b="1" dirty="0"/>
              <a:t>{m</a:t>
            </a:r>
            <a:r>
              <a:rPr kumimoji="1" lang="en-US" altLang="zh-CN" sz="1800" b="1" baseline="-25000" dirty="0"/>
              <a:t>0</a:t>
            </a:r>
            <a:r>
              <a:rPr kumimoji="1" lang="en-US" altLang="zh-CN" sz="1800" b="1" dirty="0"/>
              <a:t>, m</a:t>
            </a:r>
            <a:r>
              <a:rPr kumimoji="1" lang="en-US" altLang="zh-CN" sz="1800" b="1" baseline="-25000" dirty="0"/>
              <a:t>1</a:t>
            </a:r>
            <a:r>
              <a:rPr kumimoji="1" lang="en-US" altLang="zh-CN" sz="1800" b="1" dirty="0"/>
              <a:t>, … , </a:t>
            </a:r>
            <a:r>
              <a:rPr kumimoji="1" lang="en-US" altLang="zh-CN" sz="1800" b="1" dirty="0" err="1"/>
              <a:t>m</a:t>
            </a:r>
            <a:r>
              <a:rPr kumimoji="1" lang="en-US" altLang="zh-CN" sz="1800" b="1" baseline="-25000" dirty="0" err="1"/>
              <a:t>n</a:t>
            </a:r>
            <a:r>
              <a:rPr kumimoji="1" lang="en-US" altLang="zh-CN" sz="1800" b="1" dirty="0"/>
              <a:t>}</a:t>
            </a:r>
          </a:p>
          <a:p>
            <a:pPr lvl="1"/>
            <a:r>
              <a:rPr kumimoji="1" lang="en-US" altLang="zh-CN" sz="1800" dirty="0"/>
              <a:t>A receiver wants to get </a:t>
            </a:r>
            <a:r>
              <a:rPr kumimoji="1" lang="en-US" altLang="zh-CN" sz="1800" b="1" dirty="0"/>
              <a:t>k</a:t>
            </a:r>
            <a:r>
              <a:rPr kumimoji="1" lang="en-US" altLang="zh-CN" sz="1800" dirty="0"/>
              <a:t> target messages from sender</a:t>
            </a:r>
          </a:p>
          <a:p>
            <a:pPr lvl="1"/>
            <a:endParaRPr kumimoji="1" lang="en-US" altLang="zh-CN" sz="1800" dirty="0"/>
          </a:p>
          <a:p>
            <a:r>
              <a:rPr kumimoji="1" lang="en-US" altLang="zh-CN" sz="2000" dirty="0"/>
              <a:t>Properties: </a:t>
            </a:r>
            <a:r>
              <a:rPr kumimoji="1" lang="en-US" altLang="zh-CN" sz="1800" dirty="0"/>
              <a:t>o</a:t>
            </a:r>
            <a:r>
              <a:rPr lang="en-US" altLang="zh-CN" sz="1800" dirty="0"/>
              <a:t>blivious and secure</a:t>
            </a:r>
          </a:p>
          <a:p>
            <a:pPr lvl="1"/>
            <a:r>
              <a:rPr lang="en-US" altLang="zh-CN" sz="1800" dirty="0"/>
              <a:t>Oblivious: sender </a:t>
            </a:r>
            <a:r>
              <a:rPr lang="en-US" altLang="zh-CN" sz="1800" b="1" dirty="0"/>
              <a:t>cannot know which messages are received</a:t>
            </a:r>
          </a:p>
          <a:p>
            <a:pPr lvl="1"/>
            <a:r>
              <a:rPr lang="en-US" altLang="zh-CN" sz="1800" dirty="0">
                <a:latin typeface="DengXian" panose="02010600030101010101" pitchFamily="2" charset="-122"/>
                <a:ea typeface="DengXian" panose="02010600030101010101" pitchFamily="2" charset="-122"/>
              </a:rPr>
              <a:t>Secure: receiver can </a:t>
            </a:r>
            <a:r>
              <a:rPr lang="en-US" altLang="zh-CN" sz="1800" b="1" dirty="0">
                <a:latin typeface="DengXian" panose="02010600030101010101" pitchFamily="2" charset="-122"/>
                <a:ea typeface="DengXian" panose="02010600030101010101" pitchFamily="2" charset="-122"/>
              </a:rPr>
              <a:t>only get the target messages</a:t>
            </a:r>
          </a:p>
        </p:txBody>
      </p:sp>
    </p:spTree>
    <p:extLst>
      <p:ext uri="{BB962C8B-B14F-4D97-AF65-F5344CB8AC3E}">
        <p14:creationId xmlns:p14="http://schemas.microsoft.com/office/powerpoint/2010/main" val="1404210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1-out-of-2 OT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462897" y="6972483"/>
            <a:ext cx="8229600" cy="4096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2200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E408326-BD62-0642-AC97-79DC6F5A5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53" y="1617702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711BE32-C957-E94B-BE3C-AA19F1337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230" y="1537265"/>
            <a:ext cx="756875" cy="1063609"/>
          </a:xfrm>
          <a:prstGeom prst="rect">
            <a:avLst/>
          </a:prstGeom>
        </p:spPr>
      </p:pic>
      <p:sp>
        <p:nvSpPr>
          <p:cNvPr id="18" name="椭圆形标注 17">
            <a:extLst>
              <a:ext uri="{FF2B5EF4-FFF2-40B4-BE49-F238E27FC236}">
                <a16:creationId xmlns:a16="http://schemas.microsoft.com/office/drawing/2014/main" id="{617DBD96-6138-2745-AB77-AFAE6E039EC4}"/>
              </a:ext>
            </a:extLst>
          </p:cNvPr>
          <p:cNvSpPr/>
          <p:nvPr/>
        </p:nvSpPr>
        <p:spPr>
          <a:xfrm>
            <a:off x="355395" y="1060601"/>
            <a:ext cx="1440160" cy="855649"/>
          </a:xfrm>
          <a:prstGeom prst="wedgeEllipseCallout">
            <a:avLst>
              <a:gd name="adj1" fmla="val 50496"/>
              <a:gd name="adj2" fmla="val 4437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{m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0</a:t>
            </a:r>
            <a:r>
              <a:rPr kumimoji="1" lang="en-US" altLang="zh-CN" dirty="0">
                <a:solidFill>
                  <a:schemeClr val="tx1"/>
                </a:solidFill>
              </a:rPr>
              <a:t>, m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1</a:t>
            </a:r>
            <a:r>
              <a:rPr kumimoji="1" lang="en-US" altLang="zh-CN" dirty="0">
                <a:solidFill>
                  <a:schemeClr val="tx1"/>
                </a:solidFill>
              </a:rPr>
              <a:t>}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椭圆形标注 8">
                <a:extLst>
                  <a:ext uri="{FF2B5EF4-FFF2-40B4-BE49-F238E27FC236}">
                    <a16:creationId xmlns:a16="http://schemas.microsoft.com/office/drawing/2014/main" id="{7ECDF334-4795-7A4F-BC84-FA9A37FC12D5}"/>
                  </a:ext>
                </a:extLst>
              </p:cNvPr>
              <p:cNvSpPr/>
              <p:nvPr/>
            </p:nvSpPr>
            <p:spPr>
              <a:xfrm>
                <a:off x="7181105" y="845524"/>
                <a:ext cx="1440160" cy="855649"/>
              </a:xfrm>
              <a:prstGeom prst="wedgeEllipseCallout">
                <a:avLst>
                  <a:gd name="adj1" fmla="val -62271"/>
                  <a:gd name="adj2" fmla="val 57765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CN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=</a:t>
                </a:r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?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椭圆形标注 8">
                <a:extLst>
                  <a:ext uri="{FF2B5EF4-FFF2-40B4-BE49-F238E27FC236}">
                    <a16:creationId xmlns:a16="http://schemas.microsoft.com/office/drawing/2014/main" id="{7ECDF334-4795-7A4F-BC84-FA9A37FC12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105" y="845524"/>
                <a:ext cx="1440160" cy="855649"/>
              </a:xfrm>
              <a:prstGeom prst="wedgeEllipseCallout">
                <a:avLst>
                  <a:gd name="adj1" fmla="val -62271"/>
                  <a:gd name="adj2" fmla="val 57765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内容占位符 2">
                <a:extLst>
                  <a:ext uri="{FF2B5EF4-FFF2-40B4-BE49-F238E27FC236}">
                    <a16:creationId xmlns:a16="http://schemas.microsoft.com/office/drawing/2014/main" id="{E8A7E083-99D2-CE4C-82DB-2D819F66B2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1972" y="2658472"/>
                <a:ext cx="2879127" cy="983932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Generate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𝒑𝒖𝒃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𝒑𝒓𝒗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Select random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CN" sz="1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altLang="zh-CN" sz="1400" b="1" baseline="-25000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0" name="内容占位符 2">
                <a:extLst>
                  <a:ext uri="{FF2B5EF4-FFF2-40B4-BE49-F238E27FC236}">
                    <a16:creationId xmlns:a16="http://schemas.microsoft.com/office/drawing/2014/main" id="{E8A7E083-99D2-CE4C-82DB-2D819F66B2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1972" y="2658472"/>
                <a:ext cx="2879127" cy="983932"/>
              </a:xfrm>
              <a:blipFill>
                <a:blip r:embed="rId6"/>
                <a:stretch>
                  <a:fillRect l="-4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4BF28B7-B6D2-9547-B61E-6CA87EC4054E}"/>
              </a:ext>
            </a:extLst>
          </p:cNvPr>
          <p:cNvCxnSpPr>
            <a:cxnSpLocks/>
          </p:cNvCxnSpPr>
          <p:nvPr/>
        </p:nvCxnSpPr>
        <p:spPr>
          <a:xfrm>
            <a:off x="3599892" y="3041901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989F2ED9-D79B-224A-8A0C-A4F91497888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19872" y="2641476"/>
                <a:ext cx="230425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𝒑𝒖𝒃</m:t>
                          </m:r>
                        </m:sub>
                      </m:sSub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989F2ED9-D79B-224A-8A0C-A4F914978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2641476"/>
                <a:ext cx="2304256" cy="353493"/>
              </a:xfrm>
              <a:prstGeom prst="rect">
                <a:avLst/>
              </a:prstGeom>
              <a:blipFill>
                <a:blip r:embed="rId7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FDFF40F1-03B2-B449-9FD4-DC96622DD5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09650" y="3367099"/>
                <a:ext cx="2542909" cy="983932"/>
              </a:xfrm>
              <a:prstGeom prst="rect">
                <a:avLst/>
              </a:prstGeom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Generate a key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𝐕</m:t>
                    </m:r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𝒑𝒖𝒃</m:t>
                            </m:r>
                          </m:sub>
                        </m:s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FDFF40F1-03B2-B449-9FD4-DC96622DD5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650" y="3367099"/>
                <a:ext cx="2542909" cy="983932"/>
              </a:xfrm>
              <a:prstGeom prst="rect">
                <a:avLst/>
              </a:prstGeom>
              <a:blipFill>
                <a:blip r:embed="rId8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D525119-D8A1-F049-98F8-D1C375491CFD}"/>
              </a:ext>
            </a:extLst>
          </p:cNvPr>
          <p:cNvCxnSpPr>
            <a:cxnSpLocks/>
          </p:cNvCxnSpPr>
          <p:nvPr/>
        </p:nvCxnSpPr>
        <p:spPr>
          <a:xfrm>
            <a:off x="3599892" y="3860012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EE1530C0-79F0-B544-AEAA-A807F0B6D8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79912" y="3505572"/>
                <a:ext cx="158417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𝐕</m:t>
                      </m:r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EE1530C0-79F0-B544-AEAA-A807F0B6D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505572"/>
                <a:ext cx="1584176" cy="35349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851C0FC8-7361-6242-8707-80BD58DD68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1971" y="4092826"/>
                <a:ext cx="2879127" cy="177820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𝒑𝒓𝒗</m:t>
                            </m:r>
                          </m:sub>
                        </m:s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𝒑𝒓𝒗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𝒐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851C0FC8-7361-6242-8707-80BD58DD6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71" y="4092826"/>
                <a:ext cx="2879127" cy="1778203"/>
              </a:xfrm>
              <a:prstGeom prst="rect">
                <a:avLst/>
              </a:prstGeom>
              <a:blipFill>
                <a:blip r:embed="rId10"/>
                <a:stretch>
                  <a:fillRect l="-4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F6527361-03A5-B041-A723-21554A96ABDC}"/>
              </a:ext>
            </a:extLst>
          </p:cNvPr>
          <p:cNvCxnSpPr>
            <a:cxnSpLocks/>
          </p:cNvCxnSpPr>
          <p:nvPr/>
        </p:nvCxnSpPr>
        <p:spPr>
          <a:xfrm>
            <a:off x="3599892" y="4981927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内容占位符 2">
                <a:extLst>
                  <a:ext uri="{FF2B5EF4-FFF2-40B4-BE49-F238E27FC236}">
                    <a16:creationId xmlns:a16="http://schemas.microsoft.com/office/drawing/2014/main" id="{E1CB9778-35B3-454F-810D-BAA452D971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79912" y="4607026"/>
                <a:ext cx="158417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b>
                      </m:sSub>
                      <m:r>
                        <a:rPr lang="en-US" altLang="zh-CN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25" name="内容占位符 2">
                <a:extLst>
                  <a:ext uri="{FF2B5EF4-FFF2-40B4-BE49-F238E27FC236}">
                    <a16:creationId xmlns:a16="http://schemas.microsoft.com/office/drawing/2014/main" id="{E1CB9778-35B3-454F-810D-BAA452D97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4607026"/>
                <a:ext cx="1584176" cy="35349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80DF0149-4F8C-9741-9EFA-C517C01F88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66150" y="4805181"/>
                <a:ext cx="2542909" cy="35349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80DF0149-4F8C-9741-9EFA-C517C01F8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150" y="4805181"/>
                <a:ext cx="2542909" cy="353492"/>
              </a:xfrm>
              <a:prstGeom prst="rect">
                <a:avLst/>
              </a:prstGeom>
              <a:blipFill>
                <a:blip r:embed="rId12"/>
                <a:stretch>
                  <a:fillRect l="-498" b="-206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997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More OT Protocols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457200" y="1057300"/>
            <a:ext cx="8229600" cy="4164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</a:rPr>
              <a:t>Different numbers of selected messages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1-out-of-2 OT: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1-out-of-n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k-out-of-n OT</a:t>
            </a:r>
            <a:endParaRPr lang="en-US" altLang="zh-CN" sz="2000" dirty="0">
              <a:solidFill>
                <a:schemeClr val="tx1"/>
              </a:solidFill>
            </a:endParaRPr>
          </a:p>
          <a:p>
            <a:r>
              <a:rPr lang="en-US" altLang="zh-CN" sz="2000" dirty="0">
                <a:solidFill>
                  <a:schemeClr val="tx1"/>
                </a:solidFill>
              </a:rPr>
              <a:t>Implementation method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Non-adaptive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Adaptive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Publicly Verifiable</a:t>
            </a:r>
            <a:r>
              <a:rPr lang="zh-CN" altLang="en-US" sz="1800" dirty="0">
                <a:solidFill>
                  <a:schemeClr val="tx1"/>
                </a:solidFill>
              </a:rPr>
              <a:t> </a:t>
            </a:r>
            <a:r>
              <a:rPr lang="en-US" altLang="zh-CN" sz="1800" dirty="0">
                <a:solidFill>
                  <a:schemeClr val="tx1"/>
                </a:solidFill>
              </a:rPr>
              <a:t>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…</a:t>
            </a:r>
            <a:endParaRPr lang="en-US" altLang="zh-CN" sz="18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9084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HE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Homomorphic Encryption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2101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6997BBD-E51E-814E-979C-08CAEA3F7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637" y="2365531"/>
            <a:ext cx="725007" cy="983938"/>
          </a:xfrm>
          <a:prstGeom prst="rect">
            <a:avLst/>
          </a:prstGeom>
        </p:spPr>
      </p:pic>
      <p:sp>
        <p:nvSpPr>
          <p:cNvPr id="7" name="椭圆形标注 6">
            <a:extLst>
              <a:ext uri="{FF2B5EF4-FFF2-40B4-BE49-F238E27FC236}">
                <a16:creationId xmlns:a16="http://schemas.microsoft.com/office/drawing/2014/main" id="{ABEE9F5A-726C-D747-9276-2EC9F0EA1B20}"/>
              </a:ext>
            </a:extLst>
          </p:cNvPr>
          <p:cNvSpPr/>
          <p:nvPr/>
        </p:nvSpPr>
        <p:spPr>
          <a:xfrm>
            <a:off x="157821" y="1417491"/>
            <a:ext cx="2880320" cy="855649"/>
          </a:xfrm>
          <a:prstGeom prst="wedgeEllipseCallout">
            <a:avLst>
              <a:gd name="adj1" fmla="val 41368"/>
              <a:gd name="adj2" fmla="val 7577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have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椭圆形标注 7">
            <a:extLst>
              <a:ext uri="{FF2B5EF4-FFF2-40B4-BE49-F238E27FC236}">
                <a16:creationId xmlns:a16="http://schemas.microsoft.com/office/drawing/2014/main" id="{DD953565-AF1E-8343-A39D-20FFBD9EC5C8}"/>
              </a:ext>
            </a:extLst>
          </p:cNvPr>
          <p:cNvSpPr/>
          <p:nvPr/>
        </p:nvSpPr>
        <p:spPr>
          <a:xfrm>
            <a:off x="6179840" y="762489"/>
            <a:ext cx="2880320" cy="855649"/>
          </a:xfrm>
          <a:prstGeom prst="wedgeEllipseCallout">
            <a:avLst>
              <a:gd name="adj1" fmla="val -33551"/>
              <a:gd name="adj2" fmla="val 10820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278511A-7B23-7D41-984D-75B4CA2B3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19" y="2065412"/>
            <a:ext cx="1501967" cy="1048993"/>
          </a:xfrm>
          <a:prstGeom prst="rect">
            <a:avLst/>
          </a:prstGeom>
        </p:spPr>
      </p:pic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A46B1DD9-2926-3644-8FF5-B1EE998EAED0}"/>
              </a:ext>
            </a:extLst>
          </p:cNvPr>
          <p:cNvCxnSpPr>
            <a:cxnSpLocks/>
          </p:cNvCxnSpPr>
          <p:nvPr/>
        </p:nvCxnSpPr>
        <p:spPr>
          <a:xfrm>
            <a:off x="3597713" y="2857500"/>
            <a:ext cx="1857337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52D89368-A9AD-614C-997D-A4712AD5F0EE}"/>
              </a:ext>
            </a:extLst>
          </p:cNvPr>
          <p:cNvSpPr/>
          <p:nvPr/>
        </p:nvSpPr>
        <p:spPr>
          <a:xfrm>
            <a:off x="3652668" y="2508622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solidFill>
                  <a:srgbClr val="C1514D"/>
                </a:solidFill>
                <a:latin typeface="Candara"/>
                <a:cs typeface="Candara"/>
              </a:rPr>
              <a:t>Data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wants to ask Bob (e.g., a cloud) to perform calculation on her data</a:t>
            </a:r>
          </a:p>
          <a:p>
            <a:r>
              <a:rPr lang="en-US" altLang="zh-CN" sz="2000" dirty="0"/>
              <a:t>Naïve method: Sending data to Bob</a:t>
            </a:r>
          </a:p>
          <a:p>
            <a:endParaRPr lang="en-US" altLang="zh-CN" sz="1800" dirty="0"/>
          </a:p>
          <a:p>
            <a:pPr lvl="1"/>
            <a:endParaRPr lang="en-US" altLang="zh-CN" sz="2200" dirty="0"/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5A288C9A-BF7E-FC48-9C7F-C5748A8B79C3}"/>
              </a:ext>
            </a:extLst>
          </p:cNvPr>
          <p:cNvSpPr/>
          <p:nvPr/>
        </p:nvSpPr>
        <p:spPr>
          <a:xfrm>
            <a:off x="5529389" y="3079070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Bob (cloud)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41692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6997BBD-E51E-814E-979C-08CAEA3F7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637" y="2365531"/>
            <a:ext cx="725007" cy="983938"/>
          </a:xfrm>
          <a:prstGeom prst="rect">
            <a:avLst/>
          </a:prstGeom>
        </p:spPr>
      </p:pic>
      <p:sp>
        <p:nvSpPr>
          <p:cNvPr id="7" name="椭圆形标注 6">
            <a:extLst>
              <a:ext uri="{FF2B5EF4-FFF2-40B4-BE49-F238E27FC236}">
                <a16:creationId xmlns:a16="http://schemas.microsoft.com/office/drawing/2014/main" id="{ABEE9F5A-726C-D747-9276-2EC9F0EA1B20}"/>
              </a:ext>
            </a:extLst>
          </p:cNvPr>
          <p:cNvSpPr/>
          <p:nvPr/>
        </p:nvSpPr>
        <p:spPr>
          <a:xfrm>
            <a:off x="157821" y="1417491"/>
            <a:ext cx="2880320" cy="855649"/>
          </a:xfrm>
          <a:prstGeom prst="wedgeEllipseCallout">
            <a:avLst>
              <a:gd name="adj1" fmla="val 41368"/>
              <a:gd name="adj2" fmla="val 7577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have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椭圆形标注 7">
            <a:extLst>
              <a:ext uri="{FF2B5EF4-FFF2-40B4-BE49-F238E27FC236}">
                <a16:creationId xmlns:a16="http://schemas.microsoft.com/office/drawing/2014/main" id="{DD953565-AF1E-8343-A39D-20FFBD9EC5C8}"/>
              </a:ext>
            </a:extLst>
          </p:cNvPr>
          <p:cNvSpPr/>
          <p:nvPr/>
        </p:nvSpPr>
        <p:spPr>
          <a:xfrm>
            <a:off x="6179840" y="762489"/>
            <a:ext cx="2880320" cy="855649"/>
          </a:xfrm>
          <a:prstGeom prst="wedgeEllipseCallout">
            <a:avLst>
              <a:gd name="adj1" fmla="val -33551"/>
              <a:gd name="adj2" fmla="val 10820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278511A-7B23-7D41-984D-75B4CA2B3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19" y="2065412"/>
            <a:ext cx="1501967" cy="1048993"/>
          </a:xfrm>
          <a:prstGeom prst="rect">
            <a:avLst/>
          </a:prstGeom>
        </p:spPr>
      </p:pic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A46B1DD9-2926-3644-8FF5-B1EE998EAED0}"/>
              </a:ext>
            </a:extLst>
          </p:cNvPr>
          <p:cNvCxnSpPr>
            <a:cxnSpLocks/>
          </p:cNvCxnSpPr>
          <p:nvPr/>
        </p:nvCxnSpPr>
        <p:spPr>
          <a:xfrm>
            <a:off x="3597713" y="2857500"/>
            <a:ext cx="1857337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52D89368-A9AD-614C-997D-A4712AD5F0EE}"/>
              </a:ext>
            </a:extLst>
          </p:cNvPr>
          <p:cNvSpPr/>
          <p:nvPr/>
        </p:nvSpPr>
        <p:spPr>
          <a:xfrm>
            <a:off x="3652668" y="2508622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solidFill>
                  <a:srgbClr val="C1514D"/>
                </a:solidFill>
                <a:latin typeface="Candara"/>
                <a:cs typeface="Candara"/>
              </a:rPr>
              <a:t>Data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wants to ask Bob (e.g., a cloud) to perform calculation on her data</a:t>
            </a:r>
          </a:p>
          <a:p>
            <a:r>
              <a:rPr lang="en-US" altLang="zh-CN" sz="2000" dirty="0"/>
              <a:t>Naïve method: Sending Data to Bob</a:t>
            </a:r>
          </a:p>
          <a:p>
            <a:pPr lvl="1"/>
            <a:r>
              <a:rPr lang="en-US" altLang="zh-CN" sz="1800" dirty="0"/>
              <a:t>Bob will get the data</a:t>
            </a:r>
          </a:p>
          <a:p>
            <a:endParaRPr lang="en-US" altLang="zh-CN" sz="1800" dirty="0"/>
          </a:p>
          <a:p>
            <a:pPr lvl="1"/>
            <a:endParaRPr lang="en-US" altLang="zh-CN" sz="2200" dirty="0"/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5A288C9A-BF7E-FC48-9C7F-C5748A8B79C3}"/>
              </a:ext>
            </a:extLst>
          </p:cNvPr>
          <p:cNvSpPr/>
          <p:nvPr/>
        </p:nvSpPr>
        <p:spPr>
          <a:xfrm>
            <a:off x="5529389" y="3079070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Bob (cloud)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4175438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Homomorphic Encryption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441547" y="3787767"/>
            <a:ext cx="8229600" cy="15091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DengXian" panose="02010600030101010101" pitchFamily="2" charset="-122"/>
                <a:ea typeface="DengXian" panose="02010600030101010101" pitchFamily="2" charset="-122"/>
              </a:rPr>
              <a:t>Alice sends </a:t>
            </a:r>
            <a:r>
              <a:rPr lang="en-US" altLang="zh-CN" sz="20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CT=encrypt(Key, Data) </a:t>
            </a:r>
            <a:r>
              <a:rPr lang="en-US" altLang="zh-CN" sz="2000" dirty="0">
                <a:latin typeface="DengXian" panose="02010600030101010101" pitchFamily="2" charset="-122"/>
                <a:ea typeface="DengXian" panose="02010600030101010101" pitchFamily="2" charset="-122"/>
              </a:rPr>
              <a:t>and function </a:t>
            </a:r>
            <a:r>
              <a:rPr lang="en-US" altLang="zh-CN" sz="20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f  </a:t>
            </a:r>
            <a:r>
              <a:rPr lang="en-US" altLang="zh-CN" sz="2000" dirty="0">
                <a:latin typeface="DengXian" panose="02010600030101010101" pitchFamily="2" charset="-122"/>
                <a:ea typeface="DengXian" panose="02010600030101010101" pitchFamily="2" charset="-122"/>
              </a:rPr>
              <a:t>to the Cloud</a:t>
            </a:r>
          </a:p>
          <a:p>
            <a:r>
              <a:rPr lang="en-US" altLang="zh-CN" sz="2000" dirty="0">
                <a:latin typeface="DengXian" panose="02010600030101010101" pitchFamily="2" charset="-122"/>
                <a:ea typeface="DengXian" panose="02010600030101010101" pitchFamily="2" charset="-122"/>
              </a:rPr>
              <a:t>Cloud calculates </a:t>
            </a:r>
            <a:r>
              <a:rPr lang="en-US" altLang="zh-CN" sz="20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CT'= Evaluate(f, CT) = Encrypt(Key, f(Data))</a:t>
            </a:r>
          </a:p>
          <a:p>
            <a:r>
              <a:rPr lang="en-US" altLang="zh-CN" sz="2000" dirty="0">
                <a:latin typeface="DengXian" panose="02010600030101010101" pitchFamily="2" charset="-122"/>
                <a:ea typeface="DengXian" panose="02010600030101010101" pitchFamily="2" charset="-122"/>
              </a:rPr>
              <a:t>Alice gets </a:t>
            </a:r>
            <a:r>
              <a:rPr lang="en-US" altLang="zh-CN" sz="2000" b="1" i="1" dirty="0">
                <a:latin typeface="DengXian" panose="02010600030101010101" pitchFamily="2" charset="-122"/>
                <a:ea typeface="DengXian" panose="02010600030101010101" pitchFamily="2" charset="-122"/>
              </a:rPr>
              <a:t>f(Data) = Decrypt(Key, CT')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E9B95D5-E4C1-B142-8308-EABD5C8FE2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406599"/>
            <a:ext cx="5389827" cy="210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481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SWHE and FHE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内容占位符 2">
                <a:extLst>
                  <a:ext uri="{FF2B5EF4-FFF2-40B4-BE49-F238E27FC236}">
                    <a16:creationId xmlns:a16="http://schemas.microsoft.com/office/drawing/2014/main" id="{D3248E59-1E5A-7C4D-83BB-ACE9B7D5488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1339344"/>
                <a:ext cx="8229600" cy="414679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dirty="0"/>
                  <a:t>HE: Homomorphic Encryption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d>
                      </m:e>
                    </m:d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𝑬𝒗𝒂𝒍</m:t>
                        </m:r>
                      </m:e>
                      <m:sub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d>
                      <m:d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𝑬𝒏𝒄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𝑬𝒏𝒄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d>
                      </m:e>
                    </m:d>
                  </m:oMath>
                </a14:m>
                <a:endParaRPr lang="en-US" altLang="zh-CN" sz="1800" b="1" dirty="0"/>
              </a:p>
              <a:p>
                <a:r>
                  <a:rPr lang="en-US" altLang="zh-CN" sz="2000" dirty="0"/>
                  <a:t>SWHE: Somewhat Homomorphic Encryption</a:t>
                </a:r>
              </a:p>
              <a:p>
                <a:pPr lvl="1"/>
                <a:r>
                  <a:rPr lang="en-US" altLang="zh-CN" sz="1800" dirty="0"/>
                  <a:t>Support </a:t>
                </a:r>
                <a:r>
                  <a:rPr lang="en-US" altLang="zh-CN" sz="1800" b="1" dirty="0"/>
                  <a:t>limited</a:t>
                </a:r>
                <a:r>
                  <a:rPr lang="en-US" altLang="zh-CN" sz="1800" dirty="0"/>
                  <a:t> kinds of operation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altLang="zh-CN" sz="1800" b="1" baseline="-25000" dirty="0"/>
                  <a:t> </a:t>
                </a:r>
                <a:r>
                  <a:rPr lang="en-US" altLang="zh-CN" sz="1800" dirty="0"/>
                  <a:t>(e.g., RSA)</a:t>
                </a:r>
                <a:endParaRPr lang="en-US" altLang="zh-CN" sz="1800" baseline="-25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US" altLang="zh-CN" sz="1400" b="1" baseline="-25000" dirty="0"/>
              </a:p>
              <a:p>
                <a:r>
                  <a:rPr lang="en-US" altLang="zh-CN" sz="2000" dirty="0"/>
                  <a:t>FHE: Full Homomorphic Encryption</a:t>
                </a:r>
              </a:p>
              <a:p>
                <a:pPr lvl="1"/>
                <a:r>
                  <a:rPr lang="en-US" altLang="zh-CN" sz="1800" dirty="0"/>
                  <a:t>Support </a:t>
                </a:r>
                <a:r>
                  <a:rPr lang="en-US" altLang="zh-CN" sz="1800" dirty="0">
                    <a:solidFill>
                      <a:srgbClr val="0096FF"/>
                    </a:solidFill>
                  </a:rPr>
                  <a:t>all</a:t>
                </a:r>
                <a:r>
                  <a:rPr lang="en-US" altLang="zh-CN" sz="1800" dirty="0"/>
                  <a:t> kinds of operations</a:t>
                </a:r>
              </a:p>
              <a:p>
                <a:pPr lvl="1"/>
                <a:r>
                  <a:rPr lang="en-US" altLang="zh-CN" sz="1800" dirty="0"/>
                  <a:t>Addition and multiplication</a:t>
                </a:r>
              </a:p>
            </p:txBody>
          </p:sp>
        </mc:Choice>
        <mc:Fallback xmlns="">
          <p:sp>
            <p:nvSpPr>
              <p:cNvPr id="14" name="内容占位符 2">
                <a:extLst>
                  <a:ext uri="{FF2B5EF4-FFF2-40B4-BE49-F238E27FC236}">
                    <a16:creationId xmlns:a16="http://schemas.microsoft.com/office/drawing/2014/main" id="{D3248E59-1E5A-7C4D-83BB-ACE9B7D54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339344"/>
                <a:ext cx="8229600" cy="4146790"/>
              </a:xfrm>
              <a:prstGeom prst="rect">
                <a:avLst/>
              </a:prstGeom>
              <a:blipFill>
                <a:blip r:embed="rId2"/>
                <a:stretch>
                  <a:fillRect l="-6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36551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SMPC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Secure Multi-Party Computing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9238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462897" y="6972483"/>
            <a:ext cx="8229600" cy="4096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2200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E408326-BD62-0642-AC97-79DC6F5A5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711BE32-C957-E94B-BE3C-AA19F1337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230" y="2057140"/>
            <a:ext cx="756875" cy="1063609"/>
          </a:xfrm>
          <a:prstGeom prst="rect">
            <a:avLst/>
          </a:prstGeom>
        </p:spPr>
      </p:pic>
      <p:sp>
        <p:nvSpPr>
          <p:cNvPr id="18" name="椭圆形标注 17">
            <a:extLst>
              <a:ext uri="{FF2B5EF4-FFF2-40B4-BE49-F238E27FC236}">
                <a16:creationId xmlns:a16="http://schemas.microsoft.com/office/drawing/2014/main" id="{617DBD96-6138-2745-AB77-AFAE6E039EC4}"/>
              </a:ext>
            </a:extLst>
          </p:cNvPr>
          <p:cNvSpPr/>
          <p:nvPr/>
        </p:nvSpPr>
        <p:spPr>
          <a:xfrm>
            <a:off x="355395" y="1580093"/>
            <a:ext cx="1440160" cy="855649"/>
          </a:xfrm>
          <a:prstGeom prst="wedgeEllipseCallout">
            <a:avLst>
              <a:gd name="adj1" fmla="val 50496"/>
              <a:gd name="adj2" fmla="val 4437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have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b="1" baseline="-25000" dirty="0">
                <a:solidFill>
                  <a:schemeClr val="tx1"/>
                </a:solidFill>
              </a:rPr>
              <a:t>1</a:t>
            </a:r>
            <a:endParaRPr kumimoji="1" lang="zh-CN" altLang="en-US" b="1" baseline="-25000" dirty="0">
              <a:solidFill>
                <a:schemeClr val="tx1"/>
              </a:solidFill>
            </a:endParaRPr>
          </a:p>
        </p:txBody>
      </p:sp>
      <p:sp>
        <p:nvSpPr>
          <p:cNvPr id="9" name="椭圆形标注 8">
            <a:extLst>
              <a:ext uri="{FF2B5EF4-FFF2-40B4-BE49-F238E27FC236}">
                <a16:creationId xmlns:a16="http://schemas.microsoft.com/office/drawing/2014/main" id="{7ECDF334-4795-7A4F-BC84-FA9A37FC12D5}"/>
              </a:ext>
            </a:extLst>
          </p:cNvPr>
          <p:cNvSpPr/>
          <p:nvPr/>
        </p:nvSpPr>
        <p:spPr>
          <a:xfrm>
            <a:off x="7181105" y="1365016"/>
            <a:ext cx="1440160" cy="855649"/>
          </a:xfrm>
          <a:prstGeom prst="wedgeEllipseCallout">
            <a:avLst>
              <a:gd name="adj1" fmla="val -62271"/>
              <a:gd name="adj2" fmla="val 5776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have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b="1" baseline="-25000" dirty="0">
                <a:solidFill>
                  <a:schemeClr val="tx1"/>
                </a:solidFill>
              </a:rPr>
              <a:t>2</a:t>
            </a:r>
            <a:endParaRPr kumimoji="1" lang="zh-CN" altLang="en-US" b="1" baseline="-25000" dirty="0">
              <a:solidFill>
                <a:schemeClr val="tx1"/>
              </a:solidFill>
            </a:endParaRPr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7C02D5BD-8760-0F40-A883-47A07D5295EC}"/>
              </a:ext>
            </a:extLst>
          </p:cNvPr>
          <p:cNvSpPr txBox="1">
            <a:spLocks/>
          </p:cNvSpPr>
          <p:nvPr/>
        </p:nvSpPr>
        <p:spPr>
          <a:xfrm>
            <a:off x="441547" y="3440329"/>
            <a:ext cx="8229600" cy="20094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Multiple parties (at least 2) work together to calculate a function</a:t>
            </a:r>
          </a:p>
          <a:p>
            <a:pPr lvl="1"/>
            <a:r>
              <a:rPr lang="en-US" altLang="zh-CN" sz="1800" dirty="0"/>
              <a:t>Enforce the </a:t>
            </a:r>
            <a:r>
              <a:rPr lang="en-US" altLang="zh-CN" sz="1800" b="1" dirty="0"/>
              <a:t>data privacy </a:t>
            </a:r>
            <a:r>
              <a:rPr lang="en-US" altLang="zh-CN" sz="1800" dirty="0"/>
              <a:t>for each party</a:t>
            </a:r>
          </a:p>
        </p:txBody>
      </p:sp>
      <p:sp>
        <p:nvSpPr>
          <p:cNvPr id="23" name="椭圆形标注 22">
            <a:extLst>
              <a:ext uri="{FF2B5EF4-FFF2-40B4-BE49-F238E27FC236}">
                <a16:creationId xmlns:a16="http://schemas.microsoft.com/office/drawing/2014/main" id="{610B80C4-761A-7048-A2D5-CB108DE31F14}"/>
              </a:ext>
            </a:extLst>
          </p:cNvPr>
          <p:cNvSpPr/>
          <p:nvPr/>
        </p:nvSpPr>
        <p:spPr>
          <a:xfrm>
            <a:off x="2868150" y="1201316"/>
            <a:ext cx="3240360" cy="900442"/>
          </a:xfrm>
          <a:prstGeom prst="wedgeEllipseCallout">
            <a:avLst>
              <a:gd name="adj1" fmla="val 65025"/>
              <a:gd name="adj2" fmla="val 6574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kumimoji="1" lang="zh-CN" altLang="en-US" b="1" dirty="0">
              <a:solidFill>
                <a:schemeClr val="tx1"/>
              </a:solidFill>
            </a:endParaRPr>
          </a:p>
        </p:txBody>
      </p:sp>
      <p:sp>
        <p:nvSpPr>
          <p:cNvPr id="6" name="椭圆形标注 5">
            <a:extLst>
              <a:ext uri="{FF2B5EF4-FFF2-40B4-BE49-F238E27FC236}">
                <a16:creationId xmlns:a16="http://schemas.microsoft.com/office/drawing/2014/main" id="{22569FAC-6BBA-424C-B260-96374E75DBE6}"/>
              </a:ext>
            </a:extLst>
          </p:cNvPr>
          <p:cNvSpPr/>
          <p:nvPr/>
        </p:nvSpPr>
        <p:spPr>
          <a:xfrm>
            <a:off x="2868150" y="1202620"/>
            <a:ext cx="3240360" cy="900442"/>
          </a:xfrm>
          <a:prstGeom prst="wedgeEllipseCallout">
            <a:avLst>
              <a:gd name="adj1" fmla="val -68565"/>
              <a:gd name="adj2" fmla="val 6682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We want to calculate </a:t>
            </a:r>
          </a:p>
          <a:p>
            <a:pPr algn="ctr"/>
            <a:r>
              <a:rPr kumimoji="1" lang="en-US" altLang="zh-CN" b="1" dirty="0">
                <a:solidFill>
                  <a:srgbClr val="C1514D"/>
                </a:solidFill>
              </a:rPr>
              <a:t>f(data</a:t>
            </a:r>
            <a:r>
              <a:rPr kumimoji="1" lang="en-US" altLang="zh-CN" b="1" baseline="-25000" dirty="0">
                <a:solidFill>
                  <a:srgbClr val="C1514D"/>
                </a:solidFill>
              </a:rPr>
              <a:t>1</a:t>
            </a:r>
            <a:r>
              <a:rPr kumimoji="1" lang="en-US" altLang="zh-CN" b="1" dirty="0">
                <a:solidFill>
                  <a:srgbClr val="C1514D"/>
                </a:solidFill>
              </a:rPr>
              <a:t>, data</a:t>
            </a:r>
            <a:r>
              <a:rPr kumimoji="1" lang="en-US" altLang="zh-CN" b="1" baseline="-25000" dirty="0">
                <a:solidFill>
                  <a:srgbClr val="C1514D"/>
                </a:solidFill>
              </a:rPr>
              <a:t>2</a:t>
            </a:r>
            <a:r>
              <a:rPr kumimoji="1" lang="en-US" altLang="zh-CN" b="1" dirty="0">
                <a:solidFill>
                  <a:srgbClr val="C1514D"/>
                </a:solidFill>
              </a:rPr>
              <a:t>)</a:t>
            </a:r>
            <a:endParaRPr kumimoji="1" lang="zh-CN" altLang="en-US" b="1" dirty="0">
              <a:solidFill>
                <a:srgbClr val="C151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726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Yao</a:t>
            </a:r>
            <a:r>
              <a:rPr lang="en-US" altLang="zh-CN" dirty="0">
                <a:latin typeface="+mn-lt"/>
              </a:rPr>
              <a:t>'</a:t>
            </a:r>
            <a:r>
              <a:rPr lang="en-US" altLang="zh-CN" dirty="0"/>
              <a:t>s</a:t>
            </a:r>
            <a:r>
              <a:rPr lang="zh-CN" altLang="en-US" dirty="0"/>
              <a:t> </a:t>
            </a:r>
            <a:r>
              <a:rPr lang="en-US" altLang="zh-CN" dirty="0"/>
              <a:t>Protocol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4EFE94B0-2069-B24E-9E28-E8BD7D26F49B}"/>
              </a:ext>
            </a:extLst>
          </p:cNvPr>
          <p:cNvSpPr txBox="1">
            <a:spLocks/>
          </p:cNvSpPr>
          <p:nvPr/>
        </p:nvSpPr>
        <p:spPr>
          <a:xfrm>
            <a:off x="457200" y="1339344"/>
            <a:ext cx="8229600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</a:rPr>
              <a:t>Two-party computing</a:t>
            </a:r>
          </a:p>
          <a:p>
            <a:r>
              <a:rPr lang="en-US" altLang="zh-CN" sz="2000" dirty="0">
                <a:solidFill>
                  <a:schemeClr val="tx1"/>
                </a:solidFill>
              </a:rPr>
              <a:t>Semi-honest</a:t>
            </a:r>
            <a:r>
              <a:rPr lang="zh-CN" altLang="en-US" sz="2000" dirty="0">
                <a:solidFill>
                  <a:schemeClr val="tx1"/>
                </a:solidFill>
              </a:rPr>
              <a:t> </a:t>
            </a:r>
            <a:r>
              <a:rPr lang="en-US" altLang="zh-CN" sz="2000" dirty="0">
                <a:solidFill>
                  <a:schemeClr val="tx1"/>
                </a:solidFill>
              </a:rPr>
              <a:t>adversary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Each party must </a:t>
            </a:r>
            <a:r>
              <a:rPr lang="en-US" altLang="zh-CN" sz="1800" b="1" dirty="0">
                <a:solidFill>
                  <a:schemeClr val="tx1"/>
                </a:solidFill>
              </a:rPr>
              <a:t>follow the protocol</a:t>
            </a:r>
          </a:p>
          <a:p>
            <a:r>
              <a:rPr lang="en-US" altLang="zh-CN" sz="2000" dirty="0">
                <a:solidFill>
                  <a:schemeClr val="tx1"/>
                </a:solidFill>
              </a:rPr>
              <a:t>Generic protocol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Can securely compute </a:t>
            </a:r>
            <a:r>
              <a:rPr lang="en-US" altLang="zh-CN" sz="1800" b="1" dirty="0">
                <a:solidFill>
                  <a:schemeClr val="tx1"/>
                </a:solidFill>
              </a:rPr>
              <a:t>any functionality</a:t>
            </a:r>
          </a:p>
          <a:p>
            <a:r>
              <a:rPr lang="en-US" altLang="zh-CN" sz="2000" dirty="0">
                <a:solidFill>
                  <a:schemeClr val="tx1"/>
                </a:solidFill>
              </a:rPr>
              <a:t>GC(Garbled Circuits)+OT(Oblivious Transfer)</a:t>
            </a:r>
          </a:p>
          <a:p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5789340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6EC1E9-6316-164E-A0AD-17C253C4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Millionaire</a:t>
            </a:r>
            <a:r>
              <a:rPr lang="zh-CN" altLang="en-US" dirty="0"/>
              <a:t> </a:t>
            </a:r>
            <a:r>
              <a:rPr lang="en-US" altLang="zh-CN" dirty="0"/>
              <a:t>Problem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D85AD9-081D-5046-8743-BAB62BE3B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1400" dirty="0"/>
              <a:t>Money: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Wang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has</a:t>
            </a:r>
            <a:r>
              <a:rPr kumimoji="1" lang="zh-CN" altLang="en-US" sz="1400" dirty="0"/>
              <a:t> </a:t>
            </a:r>
            <a:r>
              <a:rPr kumimoji="1" lang="en-US" altLang="zh-CN" sz="1400" dirty="0" err="1"/>
              <a:t>i</a:t>
            </a:r>
            <a:r>
              <a:rPr kumimoji="1" lang="en-US" altLang="zh-CN" sz="1400" dirty="0"/>
              <a:t>,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Lee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has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j,</a:t>
            </a:r>
            <a:r>
              <a:rPr kumimoji="1" lang="zh-CN" altLang="en-US" sz="1400" dirty="0"/>
              <a:t> </a:t>
            </a:r>
            <a:r>
              <a:rPr kumimoji="1" lang="en-US" altLang="zh-CN" sz="1400" dirty="0" err="1"/>
              <a:t>i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and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j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are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between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1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to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10</a:t>
            </a:r>
          </a:p>
          <a:p>
            <a:r>
              <a:rPr kumimoji="1" lang="en-US" altLang="zh-CN" sz="1400" dirty="0"/>
              <a:t>Lee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(money: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j)</a:t>
            </a:r>
          </a:p>
          <a:p>
            <a:pPr lvl="1"/>
            <a:r>
              <a:rPr kumimoji="1" lang="en-US" altLang="zh-CN" sz="1200" dirty="0"/>
              <a:t>Chose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a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random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big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integer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x</a:t>
            </a:r>
          </a:p>
          <a:p>
            <a:pPr lvl="1"/>
            <a:r>
              <a:rPr kumimoji="1" lang="en-US" altLang="zh-CN" sz="1200" dirty="0"/>
              <a:t>K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=</a:t>
            </a:r>
            <a:r>
              <a:rPr kumimoji="1" lang="zh-CN" altLang="en-US" sz="1200" dirty="0"/>
              <a:t> </a:t>
            </a:r>
            <a:r>
              <a:rPr kumimoji="1" lang="en-US" altLang="zh-CN" sz="1200" dirty="0" err="1"/>
              <a:t>enc</a:t>
            </a:r>
            <a:r>
              <a:rPr kumimoji="1" lang="en-US" altLang="zh-CN" sz="1200" dirty="0"/>
              <a:t>{</a:t>
            </a:r>
            <a:r>
              <a:rPr kumimoji="1" lang="en-US" altLang="zh-CN" sz="1200" dirty="0" err="1"/>
              <a:t>Key</a:t>
            </a:r>
            <a:r>
              <a:rPr kumimoji="1" lang="en-US" altLang="zh-CN" sz="1200" baseline="-25000" dirty="0" err="1"/>
              <a:t>pub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of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Wang,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x}</a:t>
            </a:r>
          </a:p>
          <a:p>
            <a:pPr lvl="1"/>
            <a:r>
              <a:rPr kumimoji="1" lang="en-US" altLang="zh-CN" sz="1200" dirty="0"/>
              <a:t>Send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c=K-j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Wang</a:t>
            </a:r>
          </a:p>
          <a:p>
            <a:r>
              <a:rPr kumimoji="1" lang="en-US" altLang="zh-CN" sz="1400" dirty="0"/>
              <a:t>Wang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(money:</a:t>
            </a:r>
            <a:r>
              <a:rPr kumimoji="1" lang="zh-CN" altLang="en-US" sz="1400" dirty="0"/>
              <a:t> </a:t>
            </a:r>
            <a:r>
              <a:rPr kumimoji="1" lang="en-US" altLang="zh-CN" sz="1400" dirty="0" err="1"/>
              <a:t>i</a:t>
            </a:r>
            <a:r>
              <a:rPr kumimoji="1" lang="en-US" altLang="zh-CN" sz="1400" dirty="0"/>
              <a:t>)</a:t>
            </a:r>
          </a:p>
          <a:p>
            <a:pPr lvl="1"/>
            <a:r>
              <a:rPr kumimoji="1" lang="en-US" altLang="zh-CN" sz="1200" dirty="0"/>
              <a:t>Decrypt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with</a:t>
            </a:r>
            <a:r>
              <a:rPr kumimoji="1" lang="zh-CN" altLang="en-US" sz="1200" dirty="0"/>
              <a:t> </a:t>
            </a:r>
            <a:r>
              <a:rPr kumimoji="1" lang="en-US" altLang="zh-CN" sz="1200" dirty="0" err="1"/>
              <a:t>Key</a:t>
            </a:r>
            <a:r>
              <a:rPr kumimoji="1" lang="en-US" altLang="zh-CN" sz="1200" baseline="-25000" dirty="0" err="1"/>
              <a:t>pri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of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Wang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ten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number: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c+1,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c+2...c+10,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get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y1,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y2...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y10</a:t>
            </a:r>
          </a:p>
          <a:p>
            <a:pPr lvl="1"/>
            <a:r>
              <a:rPr kumimoji="1" lang="en-US" altLang="zh-CN" sz="1200" dirty="0"/>
              <a:t>Chose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a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prime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number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</a:t>
            </a:r>
          </a:p>
          <a:p>
            <a:pPr lvl="1"/>
            <a:r>
              <a:rPr kumimoji="1" lang="en-US" altLang="zh-CN" sz="1200" dirty="0"/>
              <a:t>Calculate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d1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=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y1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mod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</a:t>
            </a:r>
          </a:p>
          <a:p>
            <a:pPr lvl="1"/>
            <a:r>
              <a:rPr kumimoji="1" lang="en-US" altLang="zh-CN" sz="1200" dirty="0"/>
              <a:t>For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n=</a:t>
            </a:r>
            <a:r>
              <a:rPr kumimoji="1" lang="en-US" altLang="zh-CN" sz="1200" dirty="0" err="1"/>
              <a:t>i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10,</a:t>
            </a:r>
            <a:r>
              <a:rPr kumimoji="1" lang="zh-CN" altLang="en-US" sz="1200" dirty="0"/>
              <a:t> </a:t>
            </a:r>
            <a:r>
              <a:rPr kumimoji="1" lang="en-US" altLang="zh-CN" sz="1200" dirty="0" err="1"/>
              <a:t>d</a:t>
            </a:r>
            <a:r>
              <a:rPr kumimoji="1" lang="en-US" altLang="zh-CN" sz="1200" baseline="-25000" dirty="0" err="1"/>
              <a:t>n</a:t>
            </a:r>
            <a:r>
              <a:rPr kumimoji="1" lang="en-US" altLang="zh-CN" sz="1200" dirty="0"/>
              <a:t>++,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other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no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change</a:t>
            </a:r>
          </a:p>
          <a:p>
            <a:pPr lvl="1"/>
            <a:r>
              <a:rPr kumimoji="1" lang="en-US" altLang="zh-CN" sz="1200" dirty="0"/>
              <a:t>Send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d1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d10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to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Lee</a:t>
            </a:r>
          </a:p>
          <a:p>
            <a:r>
              <a:rPr kumimoji="1" lang="en-US" altLang="zh-CN" sz="1400" dirty="0"/>
              <a:t>Lee</a:t>
            </a:r>
          </a:p>
          <a:p>
            <a:pPr lvl="1"/>
            <a:r>
              <a:rPr kumimoji="1" lang="en-US" altLang="zh-CN" sz="1200" dirty="0"/>
              <a:t>Check</a:t>
            </a:r>
            <a:r>
              <a:rPr kumimoji="1" lang="zh-CN" altLang="en-US" sz="1200" dirty="0"/>
              <a:t> </a:t>
            </a:r>
            <a:r>
              <a:rPr kumimoji="1" lang="en-US" altLang="zh-CN" sz="1200" dirty="0" err="1"/>
              <a:t>dj</a:t>
            </a:r>
            <a:r>
              <a:rPr kumimoji="1" lang="en-US" altLang="zh-CN" sz="1200" dirty="0"/>
              <a:t>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if</a:t>
            </a:r>
            <a:r>
              <a:rPr kumimoji="1" lang="zh-CN" altLang="en-US" sz="1200" dirty="0"/>
              <a:t> </a:t>
            </a:r>
            <a:r>
              <a:rPr kumimoji="1" lang="en-US" altLang="zh-CN" sz="1200" dirty="0" err="1"/>
              <a:t>dj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==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x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mod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p,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then</a:t>
            </a:r>
            <a:r>
              <a:rPr kumimoji="1" lang="zh-CN" altLang="en-US" sz="1200" dirty="0"/>
              <a:t> </a:t>
            </a:r>
            <a:r>
              <a:rPr kumimoji="1" lang="en-US" altLang="zh-CN" sz="1200" dirty="0" err="1"/>
              <a:t>i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&gt;=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j;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else</a:t>
            </a:r>
            <a:r>
              <a:rPr kumimoji="1" lang="zh-CN" altLang="en-US" sz="1200" dirty="0"/>
              <a:t> </a:t>
            </a:r>
            <a:r>
              <a:rPr kumimoji="1" lang="en-US" altLang="zh-CN" sz="1200" dirty="0" err="1"/>
              <a:t>i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&lt;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j</a:t>
            </a:r>
            <a:endParaRPr kumimoji="1"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119015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Garbled Circuits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4EFE94B0-2069-B24E-9E28-E8BD7D26F49B}"/>
              </a:ext>
            </a:extLst>
          </p:cNvPr>
          <p:cNvSpPr txBox="1">
            <a:spLocks/>
          </p:cNvSpPr>
          <p:nvPr/>
        </p:nvSpPr>
        <p:spPr>
          <a:xfrm>
            <a:off x="457200" y="1339344"/>
            <a:ext cx="8229600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</a:rPr>
              <a:t>Represent functions as </a:t>
            </a:r>
            <a:r>
              <a:rPr lang="en-US" altLang="zh-CN" sz="2000" b="1" dirty="0">
                <a:solidFill>
                  <a:schemeClr val="tx1"/>
                </a:solidFill>
              </a:rPr>
              <a:t>Boolean circuits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Basic gates: AND, OR, NOT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Adding numbers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Comparing numbers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Multiplying numbers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Computing AES</a:t>
            </a:r>
          </a:p>
          <a:p>
            <a:r>
              <a:rPr lang="en-US" altLang="zh-CN" sz="2000" dirty="0">
                <a:solidFill>
                  <a:schemeClr val="tx1"/>
                </a:solidFill>
              </a:rPr>
              <a:t>Represent input and output as wires</a:t>
            </a:r>
          </a:p>
          <a:p>
            <a:endParaRPr lang="en-US" altLang="zh-CN" sz="2000" dirty="0">
              <a:solidFill>
                <a:schemeClr val="tx1"/>
              </a:solidFill>
            </a:endParaRPr>
          </a:p>
          <a:p>
            <a:endParaRPr lang="en-US" altLang="zh-CN" sz="2000" dirty="0">
              <a:solidFill>
                <a:schemeClr val="tx1"/>
              </a:solidFill>
            </a:endParaRPr>
          </a:p>
          <a:p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1809828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>
            <a:extLst>
              <a:ext uri="{FF2B5EF4-FFF2-40B4-BE49-F238E27FC236}">
                <a16:creationId xmlns:a16="http://schemas.microsoft.com/office/drawing/2014/main" id="{D2E50FFD-882D-2A43-8B60-28C14D4B663D}"/>
              </a:ext>
            </a:extLst>
          </p:cNvPr>
          <p:cNvSpPr txBox="1">
            <a:spLocks/>
          </p:cNvSpPr>
          <p:nvPr/>
        </p:nvSpPr>
        <p:spPr>
          <a:xfrm>
            <a:off x="457200" y="1339344"/>
            <a:ext cx="8229600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</a:rPr>
              <a:t>An </a:t>
            </a:r>
            <a:r>
              <a:rPr lang="en-US" altLang="zh-CN" sz="2000" dirty="0">
                <a:solidFill>
                  <a:srgbClr val="C00000"/>
                </a:solidFill>
              </a:rPr>
              <a:t>encrypted circuits </a:t>
            </a:r>
            <a:r>
              <a:rPr lang="en-US" altLang="zh-CN" sz="2000" dirty="0">
                <a:solidFill>
                  <a:schemeClr val="tx1"/>
                </a:solidFill>
              </a:rPr>
              <a:t>together with a pair of keys </a:t>
            </a:r>
            <a:r>
              <a:rPr lang="en-US" altLang="zh-CN" sz="2000" b="1" dirty="0">
                <a:solidFill>
                  <a:schemeClr val="tx1"/>
                </a:solidFill>
              </a:rPr>
              <a:t>(k</a:t>
            </a:r>
            <a:r>
              <a:rPr lang="en-US" altLang="zh-CN" sz="2000" b="1" baseline="-25000" dirty="0">
                <a:solidFill>
                  <a:schemeClr val="tx1"/>
                </a:solidFill>
              </a:rPr>
              <a:t>0</a:t>
            </a:r>
            <a:r>
              <a:rPr lang="en-US" altLang="zh-CN" sz="2000" b="1" dirty="0">
                <a:solidFill>
                  <a:schemeClr val="tx1"/>
                </a:solidFill>
              </a:rPr>
              <a:t>,k</a:t>
            </a:r>
            <a:r>
              <a:rPr lang="en-US" altLang="zh-CN" sz="2000" b="1" baseline="-25000" dirty="0">
                <a:solidFill>
                  <a:schemeClr val="tx1"/>
                </a:solidFill>
              </a:rPr>
              <a:t>1</a:t>
            </a:r>
            <a:r>
              <a:rPr lang="en-US" altLang="zh-CN" sz="2000" b="1" dirty="0">
                <a:solidFill>
                  <a:schemeClr val="tx1"/>
                </a:solidFill>
              </a:rPr>
              <a:t>)</a:t>
            </a:r>
            <a:r>
              <a:rPr lang="en-US" altLang="zh-CN" sz="2000" dirty="0">
                <a:solidFill>
                  <a:schemeClr val="tx1"/>
                </a:solidFill>
              </a:rPr>
              <a:t> for every wire so that for any gate, given one key for every input wire: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It is possible to compute the key of the corresponding gate output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It is </a:t>
            </a:r>
            <a:r>
              <a:rPr lang="en-US" altLang="zh-CN" sz="1800" b="1" dirty="0">
                <a:solidFill>
                  <a:schemeClr val="tx1"/>
                </a:solidFill>
              </a:rPr>
              <a:t>impossible to learn anything else</a:t>
            </a:r>
            <a:endParaRPr lang="en-US" altLang="zh-CN" sz="2000" b="1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Garbled Circuits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523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An AND Gate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287E7D41-33CD-8B4A-B616-D7D266047A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455844"/>
              </p:ext>
            </p:extLst>
          </p:nvPr>
        </p:nvGraphicFramePr>
        <p:xfrm>
          <a:off x="5304197" y="1396444"/>
          <a:ext cx="2016222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2074">
                  <a:extLst>
                    <a:ext uri="{9D8B030D-6E8A-4147-A177-3AD203B41FA5}">
                      <a16:colId xmlns:a16="http://schemas.microsoft.com/office/drawing/2014/main" val="703770766"/>
                    </a:ext>
                  </a:extLst>
                </a:gridCol>
                <a:gridCol w="672074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672074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u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v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w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0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0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0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0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sp>
        <p:nvSpPr>
          <p:cNvPr id="43" name="延迟 42">
            <a:extLst>
              <a:ext uri="{FF2B5EF4-FFF2-40B4-BE49-F238E27FC236}">
                <a16:creationId xmlns:a16="http://schemas.microsoft.com/office/drawing/2014/main" id="{B90FDAE4-F694-7248-AEA4-A1A05521D54D}"/>
              </a:ext>
            </a:extLst>
          </p:cNvPr>
          <p:cNvSpPr/>
          <p:nvPr/>
        </p:nvSpPr>
        <p:spPr>
          <a:xfrm rot="16200000">
            <a:off x="1846232" y="2965609"/>
            <a:ext cx="1030911" cy="1201141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62D8897B-D708-A849-80DF-B5D55F957B3C}"/>
              </a:ext>
            </a:extLst>
          </p:cNvPr>
          <p:cNvCxnSpPr/>
          <p:nvPr/>
        </p:nvCxnSpPr>
        <p:spPr>
          <a:xfrm>
            <a:off x="1877077" y="4081636"/>
            <a:ext cx="0" cy="5684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014C5C2C-768C-9F4B-9DDD-D0AE64454BED}"/>
              </a:ext>
            </a:extLst>
          </p:cNvPr>
          <p:cNvCxnSpPr/>
          <p:nvPr/>
        </p:nvCxnSpPr>
        <p:spPr>
          <a:xfrm>
            <a:off x="2849601" y="4081636"/>
            <a:ext cx="0" cy="5684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52E588F8-3D79-2848-AAEC-FAA305818DD6}"/>
              </a:ext>
            </a:extLst>
          </p:cNvPr>
          <p:cNvCxnSpPr>
            <a:cxnSpLocks/>
          </p:cNvCxnSpPr>
          <p:nvPr/>
        </p:nvCxnSpPr>
        <p:spPr>
          <a:xfrm>
            <a:off x="2342672" y="2538567"/>
            <a:ext cx="0" cy="484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19">
            <a:extLst>
              <a:ext uri="{FF2B5EF4-FFF2-40B4-BE49-F238E27FC236}">
                <a16:creationId xmlns:a16="http://schemas.microsoft.com/office/drawing/2014/main" id="{4F782F67-F259-794A-81FD-C445B7E30E44}"/>
              </a:ext>
            </a:extLst>
          </p:cNvPr>
          <p:cNvSpPr/>
          <p:nvPr/>
        </p:nvSpPr>
        <p:spPr>
          <a:xfrm>
            <a:off x="1651906" y="4521986"/>
            <a:ext cx="450341" cy="256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u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48" name="Rectangle 19">
            <a:extLst>
              <a:ext uri="{FF2B5EF4-FFF2-40B4-BE49-F238E27FC236}">
                <a16:creationId xmlns:a16="http://schemas.microsoft.com/office/drawing/2014/main" id="{FE301256-12B7-F046-8B68-925D840E9585}"/>
              </a:ext>
            </a:extLst>
          </p:cNvPr>
          <p:cNvSpPr/>
          <p:nvPr/>
        </p:nvSpPr>
        <p:spPr>
          <a:xfrm>
            <a:off x="2602872" y="4521986"/>
            <a:ext cx="495376" cy="441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v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49" name="Rectangle 19">
            <a:extLst>
              <a:ext uri="{FF2B5EF4-FFF2-40B4-BE49-F238E27FC236}">
                <a16:creationId xmlns:a16="http://schemas.microsoft.com/office/drawing/2014/main" id="{12EE34FF-A371-F24E-8D49-B172D7B5DF3F}"/>
              </a:ext>
            </a:extLst>
          </p:cNvPr>
          <p:cNvSpPr/>
          <p:nvPr/>
        </p:nvSpPr>
        <p:spPr>
          <a:xfrm>
            <a:off x="2117501" y="2173766"/>
            <a:ext cx="450341" cy="256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w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50" name="Rectangle 19">
            <a:extLst>
              <a:ext uri="{FF2B5EF4-FFF2-40B4-BE49-F238E27FC236}">
                <a16:creationId xmlns:a16="http://schemas.microsoft.com/office/drawing/2014/main" id="{71004446-872A-6541-9211-897BEBB53C4F}"/>
              </a:ext>
            </a:extLst>
          </p:cNvPr>
          <p:cNvSpPr/>
          <p:nvPr/>
        </p:nvSpPr>
        <p:spPr>
          <a:xfrm>
            <a:off x="1331640" y="4272606"/>
            <a:ext cx="663394" cy="441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51" name="Rectangle 19">
            <a:extLst>
              <a:ext uri="{FF2B5EF4-FFF2-40B4-BE49-F238E27FC236}">
                <a16:creationId xmlns:a16="http://schemas.microsoft.com/office/drawing/2014/main" id="{0D165C7C-88B7-B941-8A68-4E67C1E4B6E9}"/>
              </a:ext>
            </a:extLst>
          </p:cNvPr>
          <p:cNvSpPr/>
          <p:nvPr/>
        </p:nvSpPr>
        <p:spPr>
          <a:xfrm>
            <a:off x="1729006" y="4272606"/>
            <a:ext cx="663394" cy="441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52" name="Rectangle 19">
            <a:extLst>
              <a:ext uri="{FF2B5EF4-FFF2-40B4-BE49-F238E27FC236}">
                <a16:creationId xmlns:a16="http://schemas.microsoft.com/office/drawing/2014/main" id="{9280B23D-29FA-5A4B-AE35-8F334E1B55EB}"/>
              </a:ext>
            </a:extLst>
          </p:cNvPr>
          <p:cNvSpPr/>
          <p:nvPr/>
        </p:nvSpPr>
        <p:spPr>
          <a:xfrm>
            <a:off x="2287102" y="4301054"/>
            <a:ext cx="663394" cy="441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53" name="Rectangle 19">
            <a:extLst>
              <a:ext uri="{FF2B5EF4-FFF2-40B4-BE49-F238E27FC236}">
                <a16:creationId xmlns:a16="http://schemas.microsoft.com/office/drawing/2014/main" id="{21D42EB6-D9B9-6043-B8B1-9A37E22CD894}"/>
              </a:ext>
            </a:extLst>
          </p:cNvPr>
          <p:cNvSpPr/>
          <p:nvPr/>
        </p:nvSpPr>
        <p:spPr>
          <a:xfrm>
            <a:off x="2684468" y="4301054"/>
            <a:ext cx="663394" cy="441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54" name="Rectangle 19">
            <a:extLst>
              <a:ext uri="{FF2B5EF4-FFF2-40B4-BE49-F238E27FC236}">
                <a16:creationId xmlns:a16="http://schemas.microsoft.com/office/drawing/2014/main" id="{24C5A6E1-B120-6D4E-BD07-31E268332C04}"/>
              </a:ext>
            </a:extLst>
          </p:cNvPr>
          <p:cNvSpPr/>
          <p:nvPr/>
        </p:nvSpPr>
        <p:spPr>
          <a:xfrm>
            <a:off x="1817484" y="2662862"/>
            <a:ext cx="663394" cy="441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55" name="Rectangle 19">
            <a:extLst>
              <a:ext uri="{FF2B5EF4-FFF2-40B4-BE49-F238E27FC236}">
                <a16:creationId xmlns:a16="http://schemas.microsoft.com/office/drawing/2014/main" id="{4F79ADB6-FECB-524A-9E07-741ECE02821C}"/>
              </a:ext>
            </a:extLst>
          </p:cNvPr>
          <p:cNvSpPr/>
          <p:nvPr/>
        </p:nvSpPr>
        <p:spPr>
          <a:xfrm>
            <a:off x="2214849" y="2662862"/>
            <a:ext cx="663394" cy="441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3737353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An AND Gate with Garbled Value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43" name="延迟 42">
            <a:extLst>
              <a:ext uri="{FF2B5EF4-FFF2-40B4-BE49-F238E27FC236}">
                <a16:creationId xmlns:a16="http://schemas.microsoft.com/office/drawing/2014/main" id="{B90FDAE4-F694-7248-AEA4-A1A05521D54D}"/>
              </a:ext>
            </a:extLst>
          </p:cNvPr>
          <p:cNvSpPr/>
          <p:nvPr/>
        </p:nvSpPr>
        <p:spPr>
          <a:xfrm rot="16200000">
            <a:off x="1846232" y="2965609"/>
            <a:ext cx="1030911" cy="1201141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62D8897B-D708-A849-80DF-B5D55F957B3C}"/>
              </a:ext>
            </a:extLst>
          </p:cNvPr>
          <p:cNvCxnSpPr/>
          <p:nvPr/>
        </p:nvCxnSpPr>
        <p:spPr>
          <a:xfrm>
            <a:off x="1877077" y="4081636"/>
            <a:ext cx="0" cy="5684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014C5C2C-768C-9F4B-9DDD-D0AE64454BED}"/>
              </a:ext>
            </a:extLst>
          </p:cNvPr>
          <p:cNvCxnSpPr/>
          <p:nvPr/>
        </p:nvCxnSpPr>
        <p:spPr>
          <a:xfrm>
            <a:off x="2849601" y="4081636"/>
            <a:ext cx="0" cy="5684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52E588F8-3D79-2848-AAEC-FAA305818DD6}"/>
              </a:ext>
            </a:extLst>
          </p:cNvPr>
          <p:cNvCxnSpPr>
            <a:cxnSpLocks/>
          </p:cNvCxnSpPr>
          <p:nvPr/>
        </p:nvCxnSpPr>
        <p:spPr>
          <a:xfrm>
            <a:off x="2342672" y="2538567"/>
            <a:ext cx="0" cy="484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19">
            <a:extLst>
              <a:ext uri="{FF2B5EF4-FFF2-40B4-BE49-F238E27FC236}">
                <a16:creationId xmlns:a16="http://schemas.microsoft.com/office/drawing/2014/main" id="{4F782F67-F259-794A-81FD-C445B7E30E44}"/>
              </a:ext>
            </a:extLst>
          </p:cNvPr>
          <p:cNvSpPr/>
          <p:nvPr/>
        </p:nvSpPr>
        <p:spPr>
          <a:xfrm>
            <a:off x="1651906" y="4521986"/>
            <a:ext cx="450341" cy="256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u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48" name="Rectangle 19">
            <a:extLst>
              <a:ext uri="{FF2B5EF4-FFF2-40B4-BE49-F238E27FC236}">
                <a16:creationId xmlns:a16="http://schemas.microsoft.com/office/drawing/2014/main" id="{FE301256-12B7-F046-8B68-925D840E9585}"/>
              </a:ext>
            </a:extLst>
          </p:cNvPr>
          <p:cNvSpPr/>
          <p:nvPr/>
        </p:nvSpPr>
        <p:spPr>
          <a:xfrm>
            <a:off x="2602872" y="4521986"/>
            <a:ext cx="495376" cy="441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v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49" name="Rectangle 19">
            <a:extLst>
              <a:ext uri="{FF2B5EF4-FFF2-40B4-BE49-F238E27FC236}">
                <a16:creationId xmlns:a16="http://schemas.microsoft.com/office/drawing/2014/main" id="{12EE34FF-A371-F24E-8D49-B172D7B5DF3F}"/>
              </a:ext>
            </a:extLst>
          </p:cNvPr>
          <p:cNvSpPr/>
          <p:nvPr/>
        </p:nvSpPr>
        <p:spPr>
          <a:xfrm>
            <a:off x="2117501" y="2173766"/>
            <a:ext cx="450341" cy="256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w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8" name="Rectangle 19">
            <a:extLst>
              <a:ext uri="{FF2B5EF4-FFF2-40B4-BE49-F238E27FC236}">
                <a16:creationId xmlns:a16="http://schemas.microsoft.com/office/drawing/2014/main" id="{665CF98F-3D38-A242-94DC-F63DDD097F17}"/>
              </a:ext>
            </a:extLst>
          </p:cNvPr>
          <p:cNvSpPr/>
          <p:nvPr/>
        </p:nvSpPr>
        <p:spPr>
          <a:xfrm>
            <a:off x="1392299" y="4153644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u</a:t>
            </a:r>
            <a:r>
              <a:rPr lang="en-US" altLang="zh-CN" sz="1667" baseline="30000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90C2CA2B-B57E-DD44-805E-0ADBB00EE0BB}"/>
              </a:ext>
            </a:extLst>
          </p:cNvPr>
          <p:cNvSpPr/>
          <p:nvPr/>
        </p:nvSpPr>
        <p:spPr>
          <a:xfrm>
            <a:off x="1835696" y="4153644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u</a:t>
            </a:r>
            <a:r>
              <a:rPr lang="en-US" altLang="zh-CN" sz="1667" baseline="30000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511F2A-DC23-AB4E-9F21-9931262657CD}"/>
              </a:ext>
            </a:extLst>
          </p:cNvPr>
          <p:cNvSpPr/>
          <p:nvPr/>
        </p:nvSpPr>
        <p:spPr>
          <a:xfrm>
            <a:off x="2415741" y="4153644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v</a:t>
            </a:r>
            <a:r>
              <a:rPr lang="en-US" altLang="zh-CN" sz="1667" baseline="30000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22" name="Rectangle 19">
            <a:extLst>
              <a:ext uri="{FF2B5EF4-FFF2-40B4-BE49-F238E27FC236}">
                <a16:creationId xmlns:a16="http://schemas.microsoft.com/office/drawing/2014/main" id="{E48E8E42-B14F-1D4B-9ABF-37B11D137B9A}"/>
              </a:ext>
            </a:extLst>
          </p:cNvPr>
          <p:cNvSpPr/>
          <p:nvPr/>
        </p:nvSpPr>
        <p:spPr>
          <a:xfrm>
            <a:off x="2797097" y="4153644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v</a:t>
            </a:r>
            <a:r>
              <a:rPr lang="en-US" altLang="zh-CN" sz="1667" baseline="30000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23" name="Rectangle 19">
            <a:extLst>
              <a:ext uri="{FF2B5EF4-FFF2-40B4-BE49-F238E27FC236}">
                <a16:creationId xmlns:a16="http://schemas.microsoft.com/office/drawing/2014/main" id="{A2740D19-9B1C-8E4A-981D-41F33E93A999}"/>
              </a:ext>
            </a:extLst>
          </p:cNvPr>
          <p:cNvSpPr/>
          <p:nvPr/>
        </p:nvSpPr>
        <p:spPr>
          <a:xfrm>
            <a:off x="1868539" y="2651208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w</a:t>
            </a:r>
            <a:r>
              <a:rPr lang="en-US" altLang="zh-CN" sz="1667" baseline="30000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2A52FFF7-D1A9-524A-A1FD-147E5A9051C7}"/>
              </a:ext>
            </a:extLst>
          </p:cNvPr>
          <p:cNvSpPr/>
          <p:nvPr/>
        </p:nvSpPr>
        <p:spPr>
          <a:xfrm>
            <a:off x="2293041" y="2651208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w</a:t>
            </a:r>
            <a:r>
              <a:rPr lang="en-US" altLang="zh-CN" sz="1667" baseline="30000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graphicFrame>
        <p:nvGraphicFramePr>
          <p:cNvPr id="25" name="表格 24">
            <a:extLst>
              <a:ext uri="{FF2B5EF4-FFF2-40B4-BE49-F238E27FC236}">
                <a16:creationId xmlns:a16="http://schemas.microsoft.com/office/drawing/2014/main" id="{96B81A10-309D-3541-A5AD-42EE9384A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701588"/>
              </p:ext>
            </p:extLst>
          </p:nvPr>
        </p:nvGraphicFramePr>
        <p:xfrm>
          <a:off x="5259239" y="1592387"/>
          <a:ext cx="2016222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2074">
                  <a:extLst>
                    <a:ext uri="{9D8B030D-6E8A-4147-A177-3AD203B41FA5}">
                      <a16:colId xmlns:a16="http://schemas.microsoft.com/office/drawing/2014/main" val="703770766"/>
                    </a:ext>
                  </a:extLst>
                </a:gridCol>
                <a:gridCol w="672074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672074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u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v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w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k</a:t>
                      </a:r>
                      <a:r>
                        <a:rPr lang="en-US" altLang="zh-CN" sz="1600" baseline="-25000" dirty="0"/>
                        <a:t>u</a:t>
                      </a:r>
                      <a:r>
                        <a:rPr lang="en-US" altLang="zh-CN" sz="1600" baseline="30000" dirty="0"/>
                        <a:t>0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K</a:t>
                      </a:r>
                      <a:r>
                        <a:rPr lang="en-US" altLang="zh-CN" sz="1600" baseline="-25000" dirty="0"/>
                        <a:t>v</a:t>
                      </a:r>
                      <a:r>
                        <a:rPr lang="en-US" altLang="zh-CN" sz="1600" baseline="30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K</a:t>
                      </a:r>
                      <a:r>
                        <a:rPr lang="en-US" altLang="zh-CN" sz="1600" baseline="-25000" dirty="0"/>
                        <a:t>w</a:t>
                      </a:r>
                      <a:r>
                        <a:rPr lang="en-US" altLang="zh-CN" sz="1600" baseline="30000" dirty="0"/>
                        <a:t>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k</a:t>
                      </a:r>
                      <a:r>
                        <a:rPr lang="en-US" altLang="zh-CN" sz="1600" baseline="-25000" dirty="0"/>
                        <a:t>u</a:t>
                      </a:r>
                      <a:r>
                        <a:rPr lang="en-US" altLang="zh-CN" sz="1600" baseline="30000" dirty="0"/>
                        <a:t>0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k</a:t>
                      </a:r>
                      <a:r>
                        <a:rPr lang="en-US" altLang="zh-CN" sz="1600" baseline="-25000" dirty="0"/>
                        <a:t>v</a:t>
                      </a:r>
                      <a:r>
                        <a:rPr lang="en-US" altLang="zh-CN" sz="1600" baseline="30000" dirty="0"/>
                        <a:t>1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K</a:t>
                      </a:r>
                      <a:r>
                        <a:rPr lang="en-US" altLang="zh-CN" sz="1600" baseline="-25000" dirty="0"/>
                        <a:t>w</a:t>
                      </a:r>
                      <a:r>
                        <a:rPr lang="en-US" altLang="zh-CN" sz="1600" baseline="30000" dirty="0"/>
                        <a:t>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k</a:t>
                      </a:r>
                      <a:r>
                        <a:rPr lang="en-US" altLang="zh-CN" sz="1600" baseline="-25000" dirty="0"/>
                        <a:t>u</a:t>
                      </a:r>
                      <a:r>
                        <a:rPr lang="en-US" altLang="zh-CN" sz="1600" baseline="30000" dirty="0"/>
                        <a:t>1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k</a:t>
                      </a:r>
                      <a:r>
                        <a:rPr lang="en-US" altLang="zh-CN" sz="1600" baseline="-25000" dirty="0"/>
                        <a:t>v</a:t>
                      </a:r>
                      <a:r>
                        <a:rPr lang="en-US" altLang="zh-CN" sz="1600" baseline="30000" dirty="0"/>
                        <a:t>0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K</a:t>
                      </a:r>
                      <a:r>
                        <a:rPr lang="en-US" altLang="zh-CN" sz="1600" baseline="-25000" dirty="0"/>
                        <a:t>w</a:t>
                      </a:r>
                      <a:r>
                        <a:rPr lang="en-US" altLang="zh-CN" sz="1600" baseline="30000" dirty="0"/>
                        <a:t>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k</a:t>
                      </a:r>
                      <a:r>
                        <a:rPr lang="en-US" altLang="zh-CN" sz="1600" baseline="-25000" dirty="0"/>
                        <a:t>u</a:t>
                      </a:r>
                      <a:r>
                        <a:rPr lang="en-US" altLang="zh-CN" sz="1600" baseline="30000" dirty="0"/>
                        <a:t>1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k</a:t>
                      </a:r>
                      <a:r>
                        <a:rPr lang="en-US" altLang="zh-CN" sz="1600" baseline="-25000" dirty="0"/>
                        <a:t>v</a:t>
                      </a:r>
                      <a:r>
                        <a:rPr lang="en-US" altLang="zh-CN" sz="1600" baseline="30000" dirty="0"/>
                        <a:t>1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K</a:t>
                      </a:r>
                      <a:r>
                        <a:rPr lang="en-US" altLang="zh-CN" sz="1600" baseline="-25000" dirty="0"/>
                        <a:t>w</a:t>
                      </a:r>
                      <a:r>
                        <a:rPr lang="en-US" altLang="zh-CN" sz="1600" baseline="30000" dirty="0"/>
                        <a:t>1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71991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Garbled AND Gate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43" name="延迟 42">
            <a:extLst>
              <a:ext uri="{FF2B5EF4-FFF2-40B4-BE49-F238E27FC236}">
                <a16:creationId xmlns:a16="http://schemas.microsoft.com/office/drawing/2014/main" id="{B90FDAE4-F694-7248-AEA4-A1A05521D54D}"/>
              </a:ext>
            </a:extLst>
          </p:cNvPr>
          <p:cNvSpPr/>
          <p:nvPr/>
        </p:nvSpPr>
        <p:spPr>
          <a:xfrm rot="16200000">
            <a:off x="1846232" y="2965609"/>
            <a:ext cx="1030911" cy="1201141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62D8897B-D708-A849-80DF-B5D55F957B3C}"/>
              </a:ext>
            </a:extLst>
          </p:cNvPr>
          <p:cNvCxnSpPr/>
          <p:nvPr/>
        </p:nvCxnSpPr>
        <p:spPr>
          <a:xfrm>
            <a:off x="1877077" y="4081636"/>
            <a:ext cx="0" cy="5684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014C5C2C-768C-9F4B-9DDD-D0AE64454BED}"/>
              </a:ext>
            </a:extLst>
          </p:cNvPr>
          <p:cNvCxnSpPr/>
          <p:nvPr/>
        </p:nvCxnSpPr>
        <p:spPr>
          <a:xfrm>
            <a:off x="2849601" y="4081636"/>
            <a:ext cx="0" cy="5684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52E588F8-3D79-2848-AAEC-FAA305818DD6}"/>
              </a:ext>
            </a:extLst>
          </p:cNvPr>
          <p:cNvCxnSpPr>
            <a:cxnSpLocks/>
          </p:cNvCxnSpPr>
          <p:nvPr/>
        </p:nvCxnSpPr>
        <p:spPr>
          <a:xfrm>
            <a:off x="2342672" y="2538567"/>
            <a:ext cx="0" cy="484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19">
            <a:extLst>
              <a:ext uri="{FF2B5EF4-FFF2-40B4-BE49-F238E27FC236}">
                <a16:creationId xmlns:a16="http://schemas.microsoft.com/office/drawing/2014/main" id="{4F782F67-F259-794A-81FD-C445B7E30E44}"/>
              </a:ext>
            </a:extLst>
          </p:cNvPr>
          <p:cNvSpPr/>
          <p:nvPr/>
        </p:nvSpPr>
        <p:spPr>
          <a:xfrm>
            <a:off x="1651906" y="4521986"/>
            <a:ext cx="450341" cy="256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u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48" name="Rectangle 19">
            <a:extLst>
              <a:ext uri="{FF2B5EF4-FFF2-40B4-BE49-F238E27FC236}">
                <a16:creationId xmlns:a16="http://schemas.microsoft.com/office/drawing/2014/main" id="{FE301256-12B7-F046-8B68-925D840E9585}"/>
              </a:ext>
            </a:extLst>
          </p:cNvPr>
          <p:cNvSpPr/>
          <p:nvPr/>
        </p:nvSpPr>
        <p:spPr>
          <a:xfrm>
            <a:off x="2602872" y="4521986"/>
            <a:ext cx="495376" cy="441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v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49" name="Rectangle 19">
            <a:extLst>
              <a:ext uri="{FF2B5EF4-FFF2-40B4-BE49-F238E27FC236}">
                <a16:creationId xmlns:a16="http://schemas.microsoft.com/office/drawing/2014/main" id="{12EE34FF-A371-F24E-8D49-B172D7B5DF3F}"/>
              </a:ext>
            </a:extLst>
          </p:cNvPr>
          <p:cNvSpPr/>
          <p:nvPr/>
        </p:nvSpPr>
        <p:spPr>
          <a:xfrm>
            <a:off x="2117501" y="2173766"/>
            <a:ext cx="450341" cy="256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w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8" name="Rectangle 19">
            <a:extLst>
              <a:ext uri="{FF2B5EF4-FFF2-40B4-BE49-F238E27FC236}">
                <a16:creationId xmlns:a16="http://schemas.microsoft.com/office/drawing/2014/main" id="{665CF98F-3D38-A242-94DC-F63DDD097F17}"/>
              </a:ext>
            </a:extLst>
          </p:cNvPr>
          <p:cNvSpPr/>
          <p:nvPr/>
        </p:nvSpPr>
        <p:spPr>
          <a:xfrm>
            <a:off x="1392299" y="4153644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u</a:t>
            </a:r>
            <a:r>
              <a:rPr lang="en-US" altLang="zh-CN" sz="1667" baseline="30000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90C2CA2B-B57E-DD44-805E-0ADBB00EE0BB}"/>
              </a:ext>
            </a:extLst>
          </p:cNvPr>
          <p:cNvSpPr/>
          <p:nvPr/>
        </p:nvSpPr>
        <p:spPr>
          <a:xfrm>
            <a:off x="1835696" y="4153644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u</a:t>
            </a:r>
            <a:r>
              <a:rPr lang="en-US" altLang="zh-CN" sz="1667" baseline="30000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511F2A-DC23-AB4E-9F21-9931262657CD}"/>
              </a:ext>
            </a:extLst>
          </p:cNvPr>
          <p:cNvSpPr/>
          <p:nvPr/>
        </p:nvSpPr>
        <p:spPr>
          <a:xfrm>
            <a:off x="2415741" y="4153644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v</a:t>
            </a:r>
            <a:r>
              <a:rPr lang="en-US" altLang="zh-CN" sz="1667" baseline="30000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22" name="Rectangle 19">
            <a:extLst>
              <a:ext uri="{FF2B5EF4-FFF2-40B4-BE49-F238E27FC236}">
                <a16:creationId xmlns:a16="http://schemas.microsoft.com/office/drawing/2014/main" id="{E48E8E42-B14F-1D4B-9ABF-37B11D137B9A}"/>
              </a:ext>
            </a:extLst>
          </p:cNvPr>
          <p:cNvSpPr/>
          <p:nvPr/>
        </p:nvSpPr>
        <p:spPr>
          <a:xfrm>
            <a:off x="2797097" y="4153644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v</a:t>
            </a:r>
            <a:r>
              <a:rPr lang="en-US" altLang="zh-CN" sz="1667" baseline="30000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23" name="Rectangle 19">
            <a:extLst>
              <a:ext uri="{FF2B5EF4-FFF2-40B4-BE49-F238E27FC236}">
                <a16:creationId xmlns:a16="http://schemas.microsoft.com/office/drawing/2014/main" id="{A2740D19-9B1C-8E4A-981D-41F33E93A999}"/>
              </a:ext>
            </a:extLst>
          </p:cNvPr>
          <p:cNvSpPr/>
          <p:nvPr/>
        </p:nvSpPr>
        <p:spPr>
          <a:xfrm>
            <a:off x="1868539" y="2651208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w</a:t>
            </a:r>
            <a:r>
              <a:rPr lang="en-US" altLang="zh-CN" sz="1667" baseline="30000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2A52FFF7-D1A9-524A-A1FD-147E5A9051C7}"/>
              </a:ext>
            </a:extLst>
          </p:cNvPr>
          <p:cNvSpPr/>
          <p:nvPr/>
        </p:nvSpPr>
        <p:spPr>
          <a:xfrm>
            <a:off x="2293041" y="2651208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w</a:t>
            </a:r>
            <a:r>
              <a:rPr lang="en-US" altLang="zh-CN" sz="1667" baseline="30000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表格 24">
                <a:extLst>
                  <a:ext uri="{FF2B5EF4-FFF2-40B4-BE49-F238E27FC236}">
                    <a16:creationId xmlns:a16="http://schemas.microsoft.com/office/drawing/2014/main" id="{96B81A10-309D-3541-A5AD-42EE9384A1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58268771"/>
                  </p:ext>
                </p:extLst>
              </p:nvPr>
            </p:nvGraphicFramePr>
            <p:xfrm>
              <a:off x="4572000" y="1383870"/>
              <a:ext cx="3633240" cy="18366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8946">
                      <a:extLst>
                        <a:ext uri="{9D8B030D-6E8A-4147-A177-3AD203B41FA5}">
                          <a16:colId xmlns:a16="http://schemas.microsoft.com/office/drawing/2014/main" val="703770766"/>
                        </a:ext>
                      </a:extLst>
                    </a:gridCol>
                    <a:gridCol w="936104">
                      <a:extLst>
                        <a:ext uri="{9D8B030D-6E8A-4147-A177-3AD203B41FA5}">
                          <a16:colId xmlns:a16="http://schemas.microsoft.com/office/drawing/2014/main" val="2502353561"/>
                        </a:ext>
                      </a:extLst>
                    </a:gridCol>
                    <a:gridCol w="1728190">
                      <a:extLst>
                        <a:ext uri="{9D8B030D-6E8A-4147-A177-3AD203B41FA5}">
                          <a16:colId xmlns:a16="http://schemas.microsoft.com/office/drawing/2014/main" val="1930445365"/>
                        </a:ext>
                      </a:extLst>
                    </a:gridCol>
                  </a:tblGrid>
                  <a:tr h="2936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u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v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w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5486275"/>
                      </a:ext>
                    </a:extLst>
                  </a:tr>
                  <a:tr h="29361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u</a:t>
                          </a:r>
                          <a:r>
                            <a:rPr lang="en-US" altLang="zh-CN" sz="1600" baseline="30000" dirty="0"/>
                            <a:t>0</a:t>
                          </a:r>
                          <a:endParaRPr lang="zh-CN" alt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v</a:t>
                          </a:r>
                          <a:r>
                            <a:rPr lang="en-US" altLang="zh-CN" sz="1600" baseline="300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60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3664522"/>
                      </a:ext>
                    </a:extLst>
                  </a:tr>
                  <a:tr h="293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u</a:t>
                          </a:r>
                          <a:r>
                            <a:rPr lang="en-US" altLang="zh-CN" sz="1600" baseline="30000" dirty="0"/>
                            <a:t>0</a:t>
                          </a:r>
                          <a:endParaRPr lang="zh-CN" alt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v</a:t>
                          </a:r>
                          <a:r>
                            <a:rPr lang="en-US" altLang="zh-CN" sz="1600" baseline="30000" dirty="0"/>
                            <a:t>1</a:t>
                          </a:r>
                          <a:endParaRPr lang="zh-CN" alt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60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50628708"/>
                      </a:ext>
                    </a:extLst>
                  </a:tr>
                  <a:tr h="293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u</a:t>
                          </a:r>
                          <a:r>
                            <a:rPr lang="en-US" altLang="zh-CN" sz="1600" baseline="30000" dirty="0"/>
                            <a:t>1</a:t>
                          </a:r>
                          <a:endParaRPr lang="zh-CN" alt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v</a:t>
                          </a:r>
                          <a:r>
                            <a:rPr lang="en-US" altLang="zh-CN" sz="1600" baseline="30000" dirty="0"/>
                            <a:t>0</a:t>
                          </a:r>
                          <a:endParaRPr lang="zh-CN" alt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60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156974"/>
                      </a:ext>
                    </a:extLst>
                  </a:tr>
                  <a:tr h="293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u</a:t>
                          </a:r>
                          <a:r>
                            <a:rPr lang="en-US" altLang="zh-CN" sz="1600" baseline="30000" dirty="0"/>
                            <a:t>1</a:t>
                          </a:r>
                          <a:endParaRPr lang="zh-CN" alt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v</a:t>
                          </a:r>
                          <a:r>
                            <a:rPr lang="en-US" altLang="zh-CN" sz="1600" baseline="30000" dirty="0"/>
                            <a:t>1</a:t>
                          </a:r>
                          <a:endParaRPr lang="zh-CN" alt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60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49605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表格 24">
                <a:extLst>
                  <a:ext uri="{FF2B5EF4-FFF2-40B4-BE49-F238E27FC236}">
                    <a16:creationId xmlns:a16="http://schemas.microsoft.com/office/drawing/2014/main" id="{96B81A10-309D-3541-A5AD-42EE9384A1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58268771"/>
                  </p:ext>
                </p:extLst>
              </p:nvPr>
            </p:nvGraphicFramePr>
            <p:xfrm>
              <a:off x="4572000" y="1383870"/>
              <a:ext cx="3633240" cy="183661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8946">
                      <a:extLst>
                        <a:ext uri="{9D8B030D-6E8A-4147-A177-3AD203B41FA5}">
                          <a16:colId xmlns:a16="http://schemas.microsoft.com/office/drawing/2014/main" val="703770766"/>
                        </a:ext>
                      </a:extLst>
                    </a:gridCol>
                    <a:gridCol w="936104">
                      <a:extLst>
                        <a:ext uri="{9D8B030D-6E8A-4147-A177-3AD203B41FA5}">
                          <a16:colId xmlns:a16="http://schemas.microsoft.com/office/drawing/2014/main" val="2502353561"/>
                        </a:ext>
                      </a:extLst>
                    </a:gridCol>
                    <a:gridCol w="1728190">
                      <a:extLst>
                        <a:ext uri="{9D8B030D-6E8A-4147-A177-3AD203B41FA5}">
                          <a16:colId xmlns:a16="http://schemas.microsoft.com/office/drawing/2014/main" val="1930445365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u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v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w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5486275"/>
                      </a:ext>
                    </a:extLst>
                  </a:tr>
                  <a:tr h="37642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u</a:t>
                          </a:r>
                          <a:r>
                            <a:rPr lang="en-US" altLang="zh-CN" sz="1600" baseline="30000" dirty="0"/>
                            <a:t>0</a:t>
                          </a:r>
                          <a:endParaRPr lang="zh-CN" alt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v</a:t>
                          </a:r>
                          <a:r>
                            <a:rPr lang="en-US" altLang="zh-CN" sz="1600" baseline="30000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10219" t="-93333" r="-730" b="-3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3664522"/>
                      </a:ext>
                    </a:extLst>
                  </a:tr>
                  <a:tr h="37642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u</a:t>
                          </a:r>
                          <a:r>
                            <a:rPr lang="en-US" altLang="zh-CN" sz="1600" baseline="30000" dirty="0"/>
                            <a:t>0</a:t>
                          </a:r>
                          <a:endParaRPr lang="zh-CN" alt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v</a:t>
                          </a:r>
                          <a:r>
                            <a:rPr lang="en-US" altLang="zh-CN" sz="1600" baseline="30000" dirty="0"/>
                            <a:t>1</a:t>
                          </a:r>
                          <a:endParaRPr lang="zh-CN" alt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10219" t="-193333" r="-730" b="-2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50628708"/>
                      </a:ext>
                    </a:extLst>
                  </a:tr>
                  <a:tr h="37617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u</a:t>
                          </a:r>
                          <a:r>
                            <a:rPr lang="en-US" altLang="zh-CN" sz="1600" baseline="30000" dirty="0"/>
                            <a:t>1</a:t>
                          </a:r>
                          <a:endParaRPr lang="zh-CN" alt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v</a:t>
                          </a:r>
                          <a:r>
                            <a:rPr lang="en-US" altLang="zh-CN" sz="1600" baseline="30000" dirty="0"/>
                            <a:t>0</a:t>
                          </a:r>
                          <a:endParaRPr lang="zh-CN" alt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10219" t="-303448" r="-730" b="-1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156974"/>
                      </a:ext>
                    </a:extLst>
                  </a:tr>
                  <a:tr h="3723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u</a:t>
                          </a:r>
                          <a:r>
                            <a:rPr lang="en-US" altLang="zh-CN" sz="1600" baseline="30000" dirty="0"/>
                            <a:t>1</a:t>
                          </a:r>
                          <a:endParaRPr lang="zh-CN" alt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k</a:t>
                          </a:r>
                          <a:r>
                            <a:rPr lang="en-US" altLang="zh-CN" sz="1600" baseline="-25000" dirty="0"/>
                            <a:t>v</a:t>
                          </a:r>
                          <a:r>
                            <a:rPr lang="en-US" altLang="zh-CN" sz="1600" baseline="30000" dirty="0"/>
                            <a:t>1</a:t>
                          </a:r>
                          <a:endParaRPr lang="zh-CN" altLang="en-US" sz="160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10219" t="-390000" r="-730" b="-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496054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698026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3DDB08E7-90D9-9F4E-B906-F407FB09F38C}"/>
              </a:ext>
            </a:extLst>
          </p:cNvPr>
          <p:cNvSpPr txBox="1">
            <a:spLocks/>
          </p:cNvSpPr>
          <p:nvPr/>
        </p:nvSpPr>
        <p:spPr>
          <a:xfrm>
            <a:off x="457200" y="1339344"/>
            <a:ext cx="5311292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dirty="0"/>
              <a:t>The actual garbled gate</a:t>
            </a:r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en-US" altLang="zh-CN" sz="2000" dirty="0"/>
              <a:t>Given </a:t>
            </a:r>
            <a:r>
              <a:rPr lang="en-US" altLang="zh-CN" sz="2000" b="1" dirty="0"/>
              <a:t>K</a:t>
            </a:r>
            <a:r>
              <a:rPr lang="en-US" altLang="zh-CN" sz="2000" b="1" baseline="-25000" dirty="0"/>
              <a:t>u</a:t>
            </a:r>
            <a:r>
              <a:rPr lang="en-US" altLang="zh-CN" sz="2000" b="1" baseline="30000" dirty="0"/>
              <a:t>0</a:t>
            </a:r>
            <a:r>
              <a:rPr lang="en-US" altLang="zh-CN" sz="2000" dirty="0"/>
              <a:t> and </a:t>
            </a:r>
            <a:r>
              <a:rPr lang="en-US" altLang="zh-CN" sz="2000" b="1" dirty="0"/>
              <a:t>K</a:t>
            </a:r>
            <a:r>
              <a:rPr lang="en-US" altLang="zh-CN" sz="2000" b="1" baseline="-25000" dirty="0"/>
              <a:t>v</a:t>
            </a:r>
            <a:r>
              <a:rPr lang="en-US" altLang="zh-CN" sz="2000" b="1" baseline="30000" dirty="0"/>
              <a:t>1</a:t>
            </a:r>
            <a:r>
              <a:rPr lang="en-US" altLang="zh-CN" sz="2000" dirty="0"/>
              <a:t> and only obtain </a:t>
            </a:r>
            <a:r>
              <a:rPr lang="en-US" altLang="zh-CN" sz="2000" b="1" dirty="0"/>
              <a:t>K</a:t>
            </a:r>
            <a:r>
              <a:rPr lang="en-US" altLang="zh-CN" sz="2000" b="1" baseline="-25000" dirty="0"/>
              <a:t>w</a:t>
            </a:r>
            <a:r>
              <a:rPr lang="en-US" altLang="zh-CN" sz="2000" b="1" baseline="30000" dirty="0"/>
              <a:t>0</a:t>
            </a:r>
          </a:p>
          <a:p>
            <a:r>
              <a:rPr lang="en-US" altLang="zh-CN" sz="2000" dirty="0"/>
              <a:t>Since the order of the </a:t>
            </a:r>
            <a:r>
              <a:rPr lang="en-US" altLang="zh-CN" sz="2000" b="1" dirty="0"/>
              <a:t>rows is permuted</a:t>
            </a:r>
            <a:r>
              <a:rPr lang="en-US" altLang="zh-CN" sz="2000" dirty="0"/>
              <a:t>, the party has no idea if it obtained the 0 or 1 key</a:t>
            </a:r>
          </a:p>
          <a:p>
            <a:endParaRPr lang="en-US" altLang="zh-CN" sz="200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Garbled AND Gate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38C0436-2502-B94A-8691-7ACC9F2F1609}"/>
              </a:ext>
            </a:extLst>
          </p:cNvPr>
          <p:cNvGrpSpPr/>
          <p:nvPr/>
        </p:nvGrpSpPr>
        <p:grpSpPr>
          <a:xfrm>
            <a:off x="6372200" y="1344624"/>
            <a:ext cx="1955565" cy="2790085"/>
            <a:chOff x="1392299" y="2173766"/>
            <a:chExt cx="1955565" cy="2790085"/>
          </a:xfrm>
        </p:grpSpPr>
        <p:sp>
          <p:nvSpPr>
            <p:cNvPr id="43" name="延迟 42">
              <a:extLst>
                <a:ext uri="{FF2B5EF4-FFF2-40B4-BE49-F238E27FC236}">
                  <a16:creationId xmlns:a16="http://schemas.microsoft.com/office/drawing/2014/main" id="{B90FDAE4-F694-7248-AEA4-A1A05521D54D}"/>
                </a:ext>
              </a:extLst>
            </p:cNvPr>
            <p:cNvSpPr/>
            <p:nvPr/>
          </p:nvSpPr>
          <p:spPr>
            <a:xfrm rot="16200000">
              <a:off x="1846232" y="2965609"/>
              <a:ext cx="1030911" cy="1201141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62D8897B-D708-A849-80DF-B5D55F957B3C}"/>
                </a:ext>
              </a:extLst>
            </p:cNvPr>
            <p:cNvCxnSpPr/>
            <p:nvPr/>
          </p:nvCxnSpPr>
          <p:spPr>
            <a:xfrm>
              <a:off x="1877077" y="4081636"/>
              <a:ext cx="0" cy="5684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014C5C2C-768C-9F4B-9DDD-D0AE64454BED}"/>
                </a:ext>
              </a:extLst>
            </p:cNvPr>
            <p:cNvCxnSpPr/>
            <p:nvPr/>
          </p:nvCxnSpPr>
          <p:spPr>
            <a:xfrm>
              <a:off x="2849601" y="4081636"/>
              <a:ext cx="0" cy="5684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52E588F8-3D79-2848-AAEC-FAA305818DD6}"/>
                </a:ext>
              </a:extLst>
            </p:cNvPr>
            <p:cNvCxnSpPr>
              <a:cxnSpLocks/>
            </p:cNvCxnSpPr>
            <p:nvPr/>
          </p:nvCxnSpPr>
          <p:spPr>
            <a:xfrm>
              <a:off x="2342672" y="2538567"/>
              <a:ext cx="0" cy="4846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19">
              <a:extLst>
                <a:ext uri="{FF2B5EF4-FFF2-40B4-BE49-F238E27FC236}">
                  <a16:creationId xmlns:a16="http://schemas.microsoft.com/office/drawing/2014/main" id="{4F782F67-F259-794A-81FD-C445B7E30E44}"/>
                </a:ext>
              </a:extLst>
            </p:cNvPr>
            <p:cNvSpPr/>
            <p:nvPr/>
          </p:nvSpPr>
          <p:spPr>
            <a:xfrm>
              <a:off x="1651906" y="4521986"/>
              <a:ext cx="450341" cy="256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u</a:t>
              </a:r>
              <a:endParaRPr lang="en-US" altLang="zh-CN" sz="1500" dirty="0">
                <a:latin typeface="Candara"/>
                <a:cs typeface="Candara"/>
              </a:endParaRPr>
            </a:p>
          </p:txBody>
        </p:sp>
        <p:sp>
          <p:nvSpPr>
            <p:cNvPr id="48" name="Rectangle 19">
              <a:extLst>
                <a:ext uri="{FF2B5EF4-FFF2-40B4-BE49-F238E27FC236}">
                  <a16:creationId xmlns:a16="http://schemas.microsoft.com/office/drawing/2014/main" id="{FE301256-12B7-F046-8B68-925D840E9585}"/>
                </a:ext>
              </a:extLst>
            </p:cNvPr>
            <p:cNvSpPr/>
            <p:nvPr/>
          </p:nvSpPr>
          <p:spPr>
            <a:xfrm>
              <a:off x="2602872" y="4521986"/>
              <a:ext cx="495376" cy="441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v</a:t>
              </a:r>
              <a:endParaRPr lang="en-US" altLang="zh-CN" sz="1500" dirty="0">
                <a:latin typeface="Candara"/>
                <a:cs typeface="Candara"/>
              </a:endParaRPr>
            </a:p>
          </p:txBody>
        </p:sp>
        <p:sp>
          <p:nvSpPr>
            <p:cNvPr id="49" name="Rectangle 19">
              <a:extLst>
                <a:ext uri="{FF2B5EF4-FFF2-40B4-BE49-F238E27FC236}">
                  <a16:creationId xmlns:a16="http://schemas.microsoft.com/office/drawing/2014/main" id="{12EE34FF-A371-F24E-8D49-B172D7B5DF3F}"/>
                </a:ext>
              </a:extLst>
            </p:cNvPr>
            <p:cNvSpPr/>
            <p:nvPr/>
          </p:nvSpPr>
          <p:spPr>
            <a:xfrm>
              <a:off x="2117501" y="2173766"/>
              <a:ext cx="450341" cy="256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w</a:t>
              </a:r>
              <a:endParaRPr lang="en-US" altLang="zh-CN" sz="1500" dirty="0">
                <a:latin typeface="Candara"/>
                <a:cs typeface="Candara"/>
              </a:endParaRPr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665CF98F-3D38-A242-94DC-F63DDD097F17}"/>
                </a:ext>
              </a:extLst>
            </p:cNvPr>
            <p:cNvSpPr/>
            <p:nvPr/>
          </p:nvSpPr>
          <p:spPr>
            <a:xfrm>
              <a:off x="1392299" y="4153644"/>
              <a:ext cx="550767" cy="348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k</a:t>
              </a:r>
              <a:r>
                <a:rPr lang="en-US" altLang="zh-CN" sz="1667" baseline="-25000" dirty="0">
                  <a:latin typeface="Candara"/>
                  <a:cs typeface="Candara"/>
                </a:rPr>
                <a:t>u</a:t>
              </a:r>
              <a:r>
                <a:rPr lang="en-US" altLang="zh-CN" sz="1667" baseline="30000" dirty="0">
                  <a:latin typeface="Candara"/>
                  <a:cs typeface="Candara"/>
                </a:rPr>
                <a:t>0</a:t>
              </a:r>
              <a:endParaRPr lang="en-US" altLang="zh-CN" sz="1500" baseline="30000" dirty="0">
                <a:latin typeface="Candara"/>
                <a:cs typeface="Candara"/>
              </a:endParaRPr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90C2CA2B-B57E-DD44-805E-0ADBB00EE0BB}"/>
                </a:ext>
              </a:extLst>
            </p:cNvPr>
            <p:cNvSpPr/>
            <p:nvPr/>
          </p:nvSpPr>
          <p:spPr>
            <a:xfrm>
              <a:off x="1835696" y="4153644"/>
              <a:ext cx="550767" cy="348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k</a:t>
              </a:r>
              <a:r>
                <a:rPr lang="en-US" altLang="zh-CN" sz="1667" baseline="-25000" dirty="0">
                  <a:latin typeface="Candara"/>
                  <a:cs typeface="Candara"/>
                </a:rPr>
                <a:t>u</a:t>
              </a:r>
              <a:r>
                <a:rPr lang="en-US" altLang="zh-CN" sz="1667" baseline="30000" dirty="0">
                  <a:latin typeface="Candara"/>
                  <a:cs typeface="Candara"/>
                </a:rPr>
                <a:t>1</a:t>
              </a:r>
              <a:endParaRPr lang="en-US" altLang="zh-CN" sz="1500" baseline="30000" dirty="0">
                <a:latin typeface="Candara"/>
                <a:cs typeface="Candara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B511F2A-DC23-AB4E-9F21-9931262657CD}"/>
                </a:ext>
              </a:extLst>
            </p:cNvPr>
            <p:cNvSpPr/>
            <p:nvPr/>
          </p:nvSpPr>
          <p:spPr>
            <a:xfrm>
              <a:off x="2415741" y="4153644"/>
              <a:ext cx="550767" cy="348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k</a:t>
              </a:r>
              <a:r>
                <a:rPr lang="en-US" altLang="zh-CN" sz="1667" baseline="-25000" dirty="0">
                  <a:latin typeface="Candara"/>
                  <a:cs typeface="Candara"/>
                </a:rPr>
                <a:t>v</a:t>
              </a:r>
              <a:r>
                <a:rPr lang="en-US" altLang="zh-CN" sz="1667" baseline="30000" dirty="0">
                  <a:latin typeface="Candara"/>
                  <a:cs typeface="Candara"/>
                </a:rPr>
                <a:t>0</a:t>
              </a:r>
              <a:endParaRPr lang="en-US" altLang="zh-CN" sz="1500" baseline="30000" dirty="0">
                <a:latin typeface="Candara"/>
                <a:cs typeface="Candara"/>
              </a:endParaRP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E48E8E42-B14F-1D4B-9ABF-37B11D137B9A}"/>
                </a:ext>
              </a:extLst>
            </p:cNvPr>
            <p:cNvSpPr/>
            <p:nvPr/>
          </p:nvSpPr>
          <p:spPr>
            <a:xfrm>
              <a:off x="2797097" y="4153644"/>
              <a:ext cx="550767" cy="348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k</a:t>
              </a:r>
              <a:r>
                <a:rPr lang="en-US" altLang="zh-CN" sz="1667" baseline="-25000" dirty="0">
                  <a:latin typeface="Candara"/>
                  <a:cs typeface="Candara"/>
                </a:rPr>
                <a:t>v</a:t>
              </a:r>
              <a:r>
                <a:rPr lang="en-US" altLang="zh-CN" sz="1667" baseline="30000" dirty="0">
                  <a:latin typeface="Candara"/>
                  <a:cs typeface="Candara"/>
                </a:rPr>
                <a:t>1</a:t>
              </a:r>
              <a:endParaRPr lang="en-US" altLang="zh-CN" sz="1500" baseline="30000" dirty="0">
                <a:latin typeface="Candara"/>
                <a:cs typeface="Candara"/>
              </a:endParaRPr>
            </a:p>
          </p:txBody>
        </p:sp>
        <p:sp>
          <p:nvSpPr>
            <p:cNvPr id="23" name="Rectangle 19">
              <a:extLst>
                <a:ext uri="{FF2B5EF4-FFF2-40B4-BE49-F238E27FC236}">
                  <a16:creationId xmlns:a16="http://schemas.microsoft.com/office/drawing/2014/main" id="{A2740D19-9B1C-8E4A-981D-41F33E93A999}"/>
                </a:ext>
              </a:extLst>
            </p:cNvPr>
            <p:cNvSpPr/>
            <p:nvPr/>
          </p:nvSpPr>
          <p:spPr>
            <a:xfrm>
              <a:off x="1868539" y="2651208"/>
              <a:ext cx="550767" cy="348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k</a:t>
              </a:r>
              <a:r>
                <a:rPr lang="en-US" altLang="zh-CN" sz="1667" baseline="-25000" dirty="0">
                  <a:latin typeface="Candara"/>
                  <a:cs typeface="Candara"/>
                </a:rPr>
                <a:t>w</a:t>
              </a:r>
              <a:r>
                <a:rPr lang="en-US" altLang="zh-CN" sz="1667" baseline="30000" dirty="0">
                  <a:latin typeface="Candara"/>
                  <a:cs typeface="Candara"/>
                </a:rPr>
                <a:t>0</a:t>
              </a:r>
              <a:endParaRPr lang="en-US" altLang="zh-CN" sz="1500" baseline="30000" dirty="0">
                <a:latin typeface="Candara"/>
                <a:cs typeface="Candara"/>
              </a:endParaRPr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2A52FFF7-D1A9-524A-A1FD-147E5A9051C7}"/>
                </a:ext>
              </a:extLst>
            </p:cNvPr>
            <p:cNvSpPr/>
            <p:nvPr/>
          </p:nvSpPr>
          <p:spPr>
            <a:xfrm>
              <a:off x="2293041" y="2651208"/>
              <a:ext cx="550767" cy="348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k</a:t>
              </a:r>
              <a:r>
                <a:rPr lang="en-US" altLang="zh-CN" sz="1667" baseline="-25000" dirty="0">
                  <a:latin typeface="Candara"/>
                  <a:cs typeface="Candara"/>
                </a:rPr>
                <a:t>w</a:t>
              </a:r>
              <a:r>
                <a:rPr lang="en-US" altLang="zh-CN" sz="1667" baseline="30000" dirty="0">
                  <a:latin typeface="Candara"/>
                  <a:cs typeface="Candara"/>
                </a:rPr>
                <a:t>1</a:t>
              </a:r>
              <a:endParaRPr lang="en-US" altLang="zh-CN" sz="1500" baseline="30000" dirty="0">
                <a:latin typeface="Candara"/>
                <a:cs typeface="Candara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表格 24">
                <a:extLst>
                  <a:ext uri="{FF2B5EF4-FFF2-40B4-BE49-F238E27FC236}">
                    <a16:creationId xmlns:a16="http://schemas.microsoft.com/office/drawing/2014/main" id="{96B81A10-309D-3541-A5AD-42EE9384A1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17520536"/>
                  </p:ext>
                </p:extLst>
              </p:nvPr>
            </p:nvGraphicFramePr>
            <p:xfrm>
              <a:off x="1696102" y="1852625"/>
              <a:ext cx="1728190" cy="150133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28190">
                      <a:extLst>
                        <a:ext uri="{9D8B030D-6E8A-4147-A177-3AD203B41FA5}">
                          <a16:colId xmlns:a16="http://schemas.microsoft.com/office/drawing/2014/main" val="1930445365"/>
                        </a:ext>
                      </a:extLst>
                    </a:gridCol>
                  </a:tblGrid>
                  <a:tr h="293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60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EAEDF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3664522"/>
                      </a:ext>
                    </a:extLst>
                  </a:tr>
                  <a:tr h="293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60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50628708"/>
                      </a:ext>
                    </a:extLst>
                  </a:tr>
                  <a:tr h="293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60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156974"/>
                      </a:ext>
                    </a:extLst>
                  </a:tr>
                  <a:tr h="293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60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49605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表格 24">
                <a:extLst>
                  <a:ext uri="{FF2B5EF4-FFF2-40B4-BE49-F238E27FC236}">
                    <a16:creationId xmlns:a16="http://schemas.microsoft.com/office/drawing/2014/main" id="{96B81A10-309D-3541-A5AD-42EE9384A1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17520536"/>
                  </p:ext>
                </p:extLst>
              </p:nvPr>
            </p:nvGraphicFramePr>
            <p:xfrm>
              <a:off x="1696102" y="1852625"/>
              <a:ext cx="1728190" cy="150133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28190">
                      <a:extLst>
                        <a:ext uri="{9D8B030D-6E8A-4147-A177-3AD203B41FA5}">
                          <a16:colId xmlns:a16="http://schemas.microsoft.com/office/drawing/2014/main" val="1930445365"/>
                        </a:ext>
                      </a:extLst>
                    </a:gridCol>
                  </a:tblGrid>
                  <a:tr h="37642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730" t="-3333" r="-730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3664522"/>
                      </a:ext>
                    </a:extLst>
                  </a:tr>
                  <a:tr h="37617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730" t="-103333" r="-73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50628708"/>
                      </a:ext>
                    </a:extLst>
                  </a:tr>
                  <a:tr h="37642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730" t="-203333" r="-73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156974"/>
                      </a:ext>
                    </a:extLst>
                  </a:tr>
                  <a:tr h="372301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730" t="-303333" r="-7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496054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931477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3DDB08E7-90D9-9F4E-B906-F407FB09F38C}"/>
              </a:ext>
            </a:extLst>
          </p:cNvPr>
          <p:cNvSpPr txBox="1">
            <a:spLocks/>
          </p:cNvSpPr>
          <p:nvPr/>
        </p:nvSpPr>
        <p:spPr>
          <a:xfrm>
            <a:off x="457199" y="1339344"/>
            <a:ext cx="5714641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If the gate is an output gate, also need to provide the </a:t>
            </a:r>
            <a:r>
              <a:rPr lang="en-US" altLang="zh-CN" sz="2000" dirty="0">
                <a:latin typeface="+mn-lt"/>
              </a:rPr>
              <a:t>"</a:t>
            </a:r>
            <a:r>
              <a:rPr lang="en-US" altLang="zh-CN" sz="2000" dirty="0"/>
              <a:t>decryption</a:t>
            </a:r>
            <a:r>
              <a:rPr lang="en-US" altLang="zh-CN" sz="2000" dirty="0">
                <a:latin typeface="+mn-lt"/>
              </a:rPr>
              <a:t>" </a:t>
            </a:r>
            <a:r>
              <a:rPr lang="en-US" altLang="zh-CN" sz="2000" dirty="0"/>
              <a:t>of the output wire</a:t>
            </a:r>
          </a:p>
          <a:p>
            <a:r>
              <a:rPr lang="en-US" altLang="zh-CN" sz="2000" dirty="0"/>
              <a:t>Output translation table:</a:t>
            </a:r>
          </a:p>
          <a:p>
            <a:pPr lvl="1"/>
            <a:r>
              <a:rPr lang="en-US" altLang="zh-CN" sz="1800" dirty="0"/>
              <a:t>Naïve table: </a:t>
            </a:r>
            <a:r>
              <a:rPr lang="en-US" altLang="zh-CN" sz="1800" b="1" dirty="0"/>
              <a:t>[(0, K</a:t>
            </a:r>
            <a:r>
              <a:rPr lang="en-US" altLang="zh-CN" sz="1800" b="1" baseline="-25000" dirty="0"/>
              <a:t>w</a:t>
            </a:r>
            <a:r>
              <a:rPr lang="en-US" altLang="zh-CN" sz="1800" b="1" baseline="30000" dirty="0"/>
              <a:t>0</a:t>
            </a:r>
            <a:r>
              <a:rPr lang="en-US" altLang="zh-CN" sz="1800" b="1" dirty="0"/>
              <a:t>), (1, K</a:t>
            </a:r>
            <a:r>
              <a:rPr lang="en-US" altLang="zh-CN" sz="1800" b="1" baseline="-25000" dirty="0"/>
              <a:t>w</a:t>
            </a:r>
            <a:r>
              <a:rPr lang="en-US" altLang="zh-CN" sz="1800" b="1" baseline="30000" dirty="0"/>
              <a:t>1</a:t>
            </a:r>
            <a:r>
              <a:rPr lang="en-US" altLang="zh-CN" sz="1800" b="1" dirty="0"/>
              <a:t>) ]</a:t>
            </a:r>
          </a:p>
          <a:p>
            <a:pPr lvl="1"/>
            <a:r>
              <a:rPr lang="en-US" altLang="zh-CN" sz="1800" dirty="0"/>
              <a:t>Secure table: </a:t>
            </a:r>
            <a:r>
              <a:rPr lang="en-US" altLang="zh-CN" sz="1800" b="1" dirty="0"/>
              <a:t>[(0, Hash(K</a:t>
            </a:r>
            <a:r>
              <a:rPr lang="en-US" altLang="zh-CN" sz="1800" b="1" baseline="-25000" dirty="0"/>
              <a:t>w</a:t>
            </a:r>
            <a:r>
              <a:rPr lang="en-US" altLang="zh-CN" sz="1800" b="1" baseline="30000" dirty="0"/>
              <a:t>0</a:t>
            </a:r>
            <a:r>
              <a:rPr lang="en-US" altLang="zh-CN" sz="1800" b="1" dirty="0"/>
              <a:t>)), (1, Hash(K</a:t>
            </a:r>
            <a:r>
              <a:rPr lang="en-US" altLang="zh-CN" sz="1800" b="1" baseline="-25000" dirty="0"/>
              <a:t>w</a:t>
            </a:r>
            <a:r>
              <a:rPr lang="en-US" altLang="zh-CN" sz="1800" b="1" baseline="30000" dirty="0"/>
              <a:t>1</a:t>
            </a:r>
            <a:r>
              <a:rPr lang="en-US" altLang="zh-CN" sz="1800" b="1" dirty="0"/>
              <a:t>)) ]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Output Translation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38C0436-2502-B94A-8691-7ACC9F2F1609}"/>
              </a:ext>
            </a:extLst>
          </p:cNvPr>
          <p:cNvGrpSpPr/>
          <p:nvPr/>
        </p:nvGrpSpPr>
        <p:grpSpPr>
          <a:xfrm>
            <a:off x="6553200" y="1339344"/>
            <a:ext cx="1955565" cy="2790085"/>
            <a:chOff x="1392299" y="2173766"/>
            <a:chExt cx="1955565" cy="2790085"/>
          </a:xfrm>
        </p:grpSpPr>
        <p:sp>
          <p:nvSpPr>
            <p:cNvPr id="43" name="延迟 42">
              <a:extLst>
                <a:ext uri="{FF2B5EF4-FFF2-40B4-BE49-F238E27FC236}">
                  <a16:creationId xmlns:a16="http://schemas.microsoft.com/office/drawing/2014/main" id="{B90FDAE4-F694-7248-AEA4-A1A05521D54D}"/>
                </a:ext>
              </a:extLst>
            </p:cNvPr>
            <p:cNvSpPr/>
            <p:nvPr/>
          </p:nvSpPr>
          <p:spPr>
            <a:xfrm rot="16200000">
              <a:off x="1846232" y="2965609"/>
              <a:ext cx="1030911" cy="1201141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62D8897B-D708-A849-80DF-B5D55F957B3C}"/>
                </a:ext>
              </a:extLst>
            </p:cNvPr>
            <p:cNvCxnSpPr/>
            <p:nvPr/>
          </p:nvCxnSpPr>
          <p:spPr>
            <a:xfrm>
              <a:off x="1877077" y="4081636"/>
              <a:ext cx="0" cy="5684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014C5C2C-768C-9F4B-9DDD-D0AE64454BED}"/>
                </a:ext>
              </a:extLst>
            </p:cNvPr>
            <p:cNvCxnSpPr/>
            <p:nvPr/>
          </p:nvCxnSpPr>
          <p:spPr>
            <a:xfrm>
              <a:off x="2849601" y="4081636"/>
              <a:ext cx="0" cy="5684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>
              <a:extLst>
                <a:ext uri="{FF2B5EF4-FFF2-40B4-BE49-F238E27FC236}">
                  <a16:creationId xmlns:a16="http://schemas.microsoft.com/office/drawing/2014/main" id="{52E588F8-3D79-2848-AAEC-FAA305818DD6}"/>
                </a:ext>
              </a:extLst>
            </p:cNvPr>
            <p:cNvCxnSpPr>
              <a:cxnSpLocks/>
            </p:cNvCxnSpPr>
            <p:nvPr/>
          </p:nvCxnSpPr>
          <p:spPr>
            <a:xfrm>
              <a:off x="2342672" y="2538567"/>
              <a:ext cx="0" cy="4846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19">
              <a:extLst>
                <a:ext uri="{FF2B5EF4-FFF2-40B4-BE49-F238E27FC236}">
                  <a16:creationId xmlns:a16="http://schemas.microsoft.com/office/drawing/2014/main" id="{4F782F67-F259-794A-81FD-C445B7E30E44}"/>
                </a:ext>
              </a:extLst>
            </p:cNvPr>
            <p:cNvSpPr/>
            <p:nvPr/>
          </p:nvSpPr>
          <p:spPr>
            <a:xfrm>
              <a:off x="1651906" y="4521986"/>
              <a:ext cx="450341" cy="256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u</a:t>
              </a:r>
              <a:endParaRPr lang="en-US" altLang="zh-CN" sz="1500" dirty="0">
                <a:latin typeface="Candara"/>
                <a:cs typeface="Candara"/>
              </a:endParaRPr>
            </a:p>
          </p:txBody>
        </p:sp>
        <p:sp>
          <p:nvSpPr>
            <p:cNvPr id="48" name="Rectangle 19">
              <a:extLst>
                <a:ext uri="{FF2B5EF4-FFF2-40B4-BE49-F238E27FC236}">
                  <a16:creationId xmlns:a16="http://schemas.microsoft.com/office/drawing/2014/main" id="{FE301256-12B7-F046-8B68-925D840E9585}"/>
                </a:ext>
              </a:extLst>
            </p:cNvPr>
            <p:cNvSpPr/>
            <p:nvPr/>
          </p:nvSpPr>
          <p:spPr>
            <a:xfrm>
              <a:off x="2602872" y="4521986"/>
              <a:ext cx="495376" cy="4418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v</a:t>
              </a:r>
              <a:endParaRPr lang="en-US" altLang="zh-CN" sz="1500" dirty="0">
                <a:latin typeface="Candara"/>
                <a:cs typeface="Candara"/>
              </a:endParaRPr>
            </a:p>
          </p:txBody>
        </p:sp>
        <p:sp>
          <p:nvSpPr>
            <p:cNvPr id="49" name="Rectangle 19">
              <a:extLst>
                <a:ext uri="{FF2B5EF4-FFF2-40B4-BE49-F238E27FC236}">
                  <a16:creationId xmlns:a16="http://schemas.microsoft.com/office/drawing/2014/main" id="{12EE34FF-A371-F24E-8D49-B172D7B5DF3F}"/>
                </a:ext>
              </a:extLst>
            </p:cNvPr>
            <p:cNvSpPr/>
            <p:nvPr/>
          </p:nvSpPr>
          <p:spPr>
            <a:xfrm>
              <a:off x="2117501" y="2173766"/>
              <a:ext cx="450341" cy="256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w</a:t>
              </a:r>
              <a:endParaRPr lang="en-US" altLang="zh-CN" sz="1500" dirty="0">
                <a:latin typeface="Candara"/>
                <a:cs typeface="Candara"/>
              </a:endParaRPr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665CF98F-3D38-A242-94DC-F63DDD097F17}"/>
                </a:ext>
              </a:extLst>
            </p:cNvPr>
            <p:cNvSpPr/>
            <p:nvPr/>
          </p:nvSpPr>
          <p:spPr>
            <a:xfrm>
              <a:off x="1392299" y="4153644"/>
              <a:ext cx="550767" cy="348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k</a:t>
              </a:r>
              <a:r>
                <a:rPr lang="en-US" altLang="zh-CN" sz="1667" baseline="-25000" dirty="0">
                  <a:latin typeface="Candara"/>
                  <a:cs typeface="Candara"/>
                </a:rPr>
                <a:t>u</a:t>
              </a:r>
              <a:r>
                <a:rPr lang="en-US" altLang="zh-CN" sz="1667" baseline="30000" dirty="0">
                  <a:latin typeface="Candara"/>
                  <a:cs typeface="Candara"/>
                </a:rPr>
                <a:t>0</a:t>
              </a:r>
              <a:endParaRPr lang="en-US" altLang="zh-CN" sz="1500" baseline="30000" dirty="0">
                <a:latin typeface="Candara"/>
                <a:cs typeface="Candara"/>
              </a:endParaRPr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90C2CA2B-B57E-DD44-805E-0ADBB00EE0BB}"/>
                </a:ext>
              </a:extLst>
            </p:cNvPr>
            <p:cNvSpPr/>
            <p:nvPr/>
          </p:nvSpPr>
          <p:spPr>
            <a:xfrm>
              <a:off x="1835696" y="4153644"/>
              <a:ext cx="550767" cy="348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k</a:t>
              </a:r>
              <a:r>
                <a:rPr lang="en-US" altLang="zh-CN" sz="1667" baseline="-25000" dirty="0">
                  <a:latin typeface="Candara"/>
                  <a:cs typeface="Candara"/>
                </a:rPr>
                <a:t>u</a:t>
              </a:r>
              <a:r>
                <a:rPr lang="en-US" altLang="zh-CN" sz="1667" baseline="30000" dirty="0">
                  <a:latin typeface="Candara"/>
                  <a:cs typeface="Candara"/>
                </a:rPr>
                <a:t>1</a:t>
              </a:r>
              <a:endParaRPr lang="en-US" altLang="zh-CN" sz="1500" baseline="30000" dirty="0">
                <a:latin typeface="Candara"/>
                <a:cs typeface="Candara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B511F2A-DC23-AB4E-9F21-9931262657CD}"/>
                </a:ext>
              </a:extLst>
            </p:cNvPr>
            <p:cNvSpPr/>
            <p:nvPr/>
          </p:nvSpPr>
          <p:spPr>
            <a:xfrm>
              <a:off x="2415741" y="4153644"/>
              <a:ext cx="550767" cy="348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k</a:t>
              </a:r>
              <a:r>
                <a:rPr lang="en-US" altLang="zh-CN" sz="1667" baseline="-25000" dirty="0">
                  <a:latin typeface="Candara"/>
                  <a:cs typeface="Candara"/>
                </a:rPr>
                <a:t>v</a:t>
              </a:r>
              <a:r>
                <a:rPr lang="en-US" altLang="zh-CN" sz="1667" baseline="30000" dirty="0">
                  <a:latin typeface="Candara"/>
                  <a:cs typeface="Candara"/>
                </a:rPr>
                <a:t>0</a:t>
              </a:r>
              <a:endParaRPr lang="en-US" altLang="zh-CN" sz="1500" baseline="30000" dirty="0">
                <a:latin typeface="Candara"/>
                <a:cs typeface="Candara"/>
              </a:endParaRP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E48E8E42-B14F-1D4B-9ABF-37B11D137B9A}"/>
                </a:ext>
              </a:extLst>
            </p:cNvPr>
            <p:cNvSpPr/>
            <p:nvPr/>
          </p:nvSpPr>
          <p:spPr>
            <a:xfrm>
              <a:off x="2797097" y="4153644"/>
              <a:ext cx="550767" cy="348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k</a:t>
              </a:r>
              <a:r>
                <a:rPr lang="en-US" altLang="zh-CN" sz="1667" baseline="-25000" dirty="0">
                  <a:latin typeface="Candara"/>
                  <a:cs typeface="Candara"/>
                </a:rPr>
                <a:t>v</a:t>
              </a:r>
              <a:r>
                <a:rPr lang="en-US" altLang="zh-CN" sz="1667" baseline="30000" dirty="0">
                  <a:latin typeface="Candara"/>
                  <a:cs typeface="Candara"/>
                </a:rPr>
                <a:t>1</a:t>
              </a:r>
              <a:endParaRPr lang="en-US" altLang="zh-CN" sz="1500" baseline="30000" dirty="0">
                <a:latin typeface="Candara"/>
                <a:cs typeface="Candara"/>
              </a:endParaRPr>
            </a:p>
          </p:txBody>
        </p:sp>
        <p:sp>
          <p:nvSpPr>
            <p:cNvPr id="23" name="Rectangle 19">
              <a:extLst>
                <a:ext uri="{FF2B5EF4-FFF2-40B4-BE49-F238E27FC236}">
                  <a16:creationId xmlns:a16="http://schemas.microsoft.com/office/drawing/2014/main" id="{A2740D19-9B1C-8E4A-981D-41F33E93A999}"/>
                </a:ext>
              </a:extLst>
            </p:cNvPr>
            <p:cNvSpPr/>
            <p:nvPr/>
          </p:nvSpPr>
          <p:spPr>
            <a:xfrm>
              <a:off x="1868539" y="2651208"/>
              <a:ext cx="550767" cy="348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k</a:t>
              </a:r>
              <a:r>
                <a:rPr lang="en-US" altLang="zh-CN" sz="1667" baseline="-25000" dirty="0">
                  <a:latin typeface="Candara"/>
                  <a:cs typeface="Candara"/>
                </a:rPr>
                <a:t>w</a:t>
              </a:r>
              <a:r>
                <a:rPr lang="en-US" altLang="zh-CN" sz="1667" baseline="30000" dirty="0">
                  <a:latin typeface="Candara"/>
                  <a:cs typeface="Candara"/>
                </a:rPr>
                <a:t>0</a:t>
              </a:r>
              <a:endParaRPr lang="en-US" altLang="zh-CN" sz="1500" baseline="30000" dirty="0">
                <a:latin typeface="Candara"/>
                <a:cs typeface="Candara"/>
              </a:endParaRPr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2A52FFF7-D1A9-524A-A1FD-147E5A9051C7}"/>
                </a:ext>
              </a:extLst>
            </p:cNvPr>
            <p:cNvSpPr/>
            <p:nvPr/>
          </p:nvSpPr>
          <p:spPr>
            <a:xfrm>
              <a:off x="2293041" y="2651208"/>
              <a:ext cx="550767" cy="348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67" dirty="0">
                  <a:latin typeface="Candara"/>
                  <a:cs typeface="Candara"/>
                </a:rPr>
                <a:t>k</a:t>
              </a:r>
              <a:r>
                <a:rPr lang="en-US" altLang="zh-CN" sz="1667" baseline="-25000" dirty="0">
                  <a:latin typeface="Candara"/>
                  <a:cs typeface="Candara"/>
                </a:rPr>
                <a:t>w</a:t>
              </a:r>
              <a:r>
                <a:rPr lang="en-US" altLang="zh-CN" sz="1667" baseline="30000" dirty="0">
                  <a:latin typeface="Candara"/>
                  <a:cs typeface="Candara"/>
                </a:rPr>
                <a:t>1</a:t>
              </a:r>
              <a:endParaRPr lang="en-US" altLang="zh-CN" sz="1500" baseline="30000" dirty="0">
                <a:latin typeface="Candara"/>
                <a:cs typeface="Candar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47193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3DDB08E7-90D9-9F4E-B906-F407FB09F38C}"/>
              </a:ext>
            </a:extLst>
          </p:cNvPr>
          <p:cNvSpPr txBox="1">
            <a:spLocks/>
          </p:cNvSpPr>
          <p:nvPr/>
        </p:nvSpPr>
        <p:spPr>
          <a:xfrm>
            <a:off x="457200" y="1339344"/>
            <a:ext cx="8003232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Given a </a:t>
            </a:r>
            <a:r>
              <a:rPr lang="en-US" altLang="zh-CN" sz="2000" dirty="0" err="1"/>
              <a:t>boolean</a:t>
            </a:r>
            <a:r>
              <a:rPr lang="en-US" altLang="zh-CN" sz="2000" dirty="0"/>
              <a:t> circuit</a:t>
            </a:r>
          </a:p>
          <a:p>
            <a:pPr lvl="1"/>
            <a:r>
              <a:rPr lang="en-US" altLang="zh-CN" sz="1800" dirty="0"/>
              <a:t>Assign garbled value to all wires</a:t>
            </a:r>
          </a:p>
          <a:p>
            <a:pPr lvl="1"/>
            <a:r>
              <a:rPr lang="en-US" altLang="zh-CN" sz="1800" dirty="0"/>
              <a:t>Construct garbled gates using the garbled values</a:t>
            </a:r>
          </a:p>
          <a:p>
            <a:r>
              <a:rPr lang="en-US" altLang="zh-CN" sz="2000" dirty="0"/>
              <a:t>Main property:</a:t>
            </a:r>
          </a:p>
          <a:p>
            <a:pPr lvl="1"/>
            <a:r>
              <a:rPr lang="en-US" altLang="zh-CN" sz="1800" dirty="0"/>
              <a:t>A garbled value for each wire -&gt; garbled values for output wire</a:t>
            </a:r>
          </a:p>
          <a:p>
            <a:pPr lvl="1"/>
            <a:r>
              <a:rPr lang="en-US" altLang="zh-CN" sz="1800" dirty="0"/>
              <a:t>A translation table for output wires -&gt; output value</a:t>
            </a:r>
          </a:p>
          <a:p>
            <a:pPr lvl="1"/>
            <a:r>
              <a:rPr lang="en-US" altLang="zh-CN" sz="1800" b="1" dirty="0"/>
              <a:t>Nothing but the output value is learned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Construct a Garbled Circuit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2045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An Example Circuit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6" name="延迟 5">
            <a:extLst>
              <a:ext uri="{FF2B5EF4-FFF2-40B4-BE49-F238E27FC236}">
                <a16:creationId xmlns:a16="http://schemas.microsoft.com/office/drawing/2014/main" id="{E1DF9F14-898D-1240-8271-A3D666657458}"/>
              </a:ext>
            </a:extLst>
          </p:cNvPr>
          <p:cNvSpPr/>
          <p:nvPr/>
        </p:nvSpPr>
        <p:spPr>
          <a:xfrm rot="16200000">
            <a:off x="4020671" y="3868726"/>
            <a:ext cx="900442" cy="1015712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A2BE4851-CE74-014F-AFA6-D65C215EFAB7}"/>
              </a:ext>
            </a:extLst>
          </p:cNvPr>
          <p:cNvCxnSpPr/>
          <p:nvPr/>
        </p:nvCxnSpPr>
        <p:spPr>
          <a:xfrm>
            <a:off x="4078995" y="4826805"/>
            <a:ext cx="0" cy="5684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490C4F81-AD3F-844F-8230-006359681835}"/>
              </a:ext>
            </a:extLst>
          </p:cNvPr>
          <p:cNvCxnSpPr/>
          <p:nvPr/>
        </p:nvCxnSpPr>
        <p:spPr>
          <a:xfrm>
            <a:off x="4861844" y="4826805"/>
            <a:ext cx="0" cy="5684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7D9162E0-5297-174A-A39D-2FC59F84FDB7}"/>
              </a:ext>
            </a:extLst>
          </p:cNvPr>
          <p:cNvCxnSpPr>
            <a:cxnSpLocks/>
          </p:cNvCxnSpPr>
          <p:nvPr/>
        </p:nvCxnSpPr>
        <p:spPr>
          <a:xfrm>
            <a:off x="4465996" y="3672009"/>
            <a:ext cx="4073" cy="2462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9">
            <a:extLst>
              <a:ext uri="{FF2B5EF4-FFF2-40B4-BE49-F238E27FC236}">
                <a16:creationId xmlns:a16="http://schemas.microsoft.com/office/drawing/2014/main" id="{EC221531-933E-D449-B42E-B6ED442FDA17}"/>
              </a:ext>
            </a:extLst>
          </p:cNvPr>
          <p:cNvSpPr/>
          <p:nvPr/>
        </p:nvSpPr>
        <p:spPr>
          <a:xfrm>
            <a:off x="3853824" y="5316934"/>
            <a:ext cx="450341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x1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1" name="Rectangle 19">
            <a:extLst>
              <a:ext uri="{FF2B5EF4-FFF2-40B4-BE49-F238E27FC236}">
                <a16:creationId xmlns:a16="http://schemas.microsoft.com/office/drawing/2014/main" id="{F8C498D1-7D26-0949-A19D-5C165831C016}"/>
              </a:ext>
            </a:extLst>
          </p:cNvPr>
          <p:cNvSpPr/>
          <p:nvPr/>
        </p:nvSpPr>
        <p:spPr>
          <a:xfrm>
            <a:off x="4615115" y="5316934"/>
            <a:ext cx="495376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y1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3" name="Rectangle 19">
            <a:extLst>
              <a:ext uri="{FF2B5EF4-FFF2-40B4-BE49-F238E27FC236}">
                <a16:creationId xmlns:a16="http://schemas.microsoft.com/office/drawing/2014/main" id="{FE9A14D6-BC81-EF4C-BCE3-060D15423DCD}"/>
              </a:ext>
            </a:extLst>
          </p:cNvPr>
          <p:cNvSpPr/>
          <p:nvPr/>
        </p:nvSpPr>
        <p:spPr>
          <a:xfrm>
            <a:off x="3594217" y="4898813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a</a:t>
            </a:r>
            <a:r>
              <a:rPr lang="en-US" altLang="zh-CN" sz="1667" baseline="30000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14" name="Rectangle 19">
            <a:extLst>
              <a:ext uri="{FF2B5EF4-FFF2-40B4-BE49-F238E27FC236}">
                <a16:creationId xmlns:a16="http://schemas.microsoft.com/office/drawing/2014/main" id="{3C74A81B-306A-D843-9998-B076443AC3F1}"/>
              </a:ext>
            </a:extLst>
          </p:cNvPr>
          <p:cNvSpPr/>
          <p:nvPr/>
        </p:nvSpPr>
        <p:spPr>
          <a:xfrm>
            <a:off x="4037614" y="4898813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a</a:t>
            </a:r>
            <a:r>
              <a:rPr lang="en-US" altLang="zh-CN" sz="1667" baseline="30000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CF91B185-04BA-B740-8FB9-11059883B574}"/>
              </a:ext>
            </a:extLst>
          </p:cNvPr>
          <p:cNvSpPr/>
          <p:nvPr/>
        </p:nvSpPr>
        <p:spPr>
          <a:xfrm>
            <a:off x="4427984" y="4898813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b</a:t>
            </a:r>
            <a:r>
              <a:rPr lang="en-US" altLang="zh-CN" sz="1667" baseline="30000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3F598B17-9E70-954E-9A36-B359F382A9DE}"/>
              </a:ext>
            </a:extLst>
          </p:cNvPr>
          <p:cNvSpPr/>
          <p:nvPr/>
        </p:nvSpPr>
        <p:spPr>
          <a:xfrm>
            <a:off x="4809340" y="4898813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b</a:t>
            </a:r>
            <a:r>
              <a:rPr lang="en-US" altLang="zh-CN" sz="1667" baseline="30000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AE07C2B7-046A-924F-B260-FA0FFEE3E8F6}"/>
              </a:ext>
            </a:extLst>
          </p:cNvPr>
          <p:cNvSpPr/>
          <p:nvPr/>
        </p:nvSpPr>
        <p:spPr>
          <a:xfrm>
            <a:off x="4003479" y="3198270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c</a:t>
            </a:r>
            <a:r>
              <a:rPr lang="en-US" altLang="zh-CN" sz="1667" baseline="30000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18" name="Rectangle 19">
            <a:extLst>
              <a:ext uri="{FF2B5EF4-FFF2-40B4-BE49-F238E27FC236}">
                <a16:creationId xmlns:a16="http://schemas.microsoft.com/office/drawing/2014/main" id="{53E4DE9C-EAEE-CE42-BD7D-ACC495563F91}"/>
              </a:ext>
            </a:extLst>
          </p:cNvPr>
          <p:cNvSpPr/>
          <p:nvPr/>
        </p:nvSpPr>
        <p:spPr>
          <a:xfrm>
            <a:off x="4427981" y="3198270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c</a:t>
            </a:r>
            <a:r>
              <a:rPr lang="en-US" altLang="zh-CN" sz="1667" baseline="30000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19" name="延迟 18">
            <a:extLst>
              <a:ext uri="{FF2B5EF4-FFF2-40B4-BE49-F238E27FC236}">
                <a16:creationId xmlns:a16="http://schemas.microsoft.com/office/drawing/2014/main" id="{5A55F974-A65B-A143-A1BF-458B79BDF011}"/>
              </a:ext>
            </a:extLst>
          </p:cNvPr>
          <p:cNvSpPr/>
          <p:nvPr/>
        </p:nvSpPr>
        <p:spPr>
          <a:xfrm rot="16200000">
            <a:off x="2308477" y="2151793"/>
            <a:ext cx="900442" cy="1015712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7FD4A301-D887-6E4C-9EEE-E97AF46C6B16}"/>
              </a:ext>
            </a:extLst>
          </p:cNvPr>
          <p:cNvCxnSpPr>
            <a:cxnSpLocks/>
            <a:endCxn id="23" idx="0"/>
          </p:cNvCxnSpPr>
          <p:nvPr/>
        </p:nvCxnSpPr>
        <p:spPr>
          <a:xfrm>
            <a:off x="2366801" y="3109872"/>
            <a:ext cx="0" cy="2207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A4C4DD76-EB10-3747-A648-F963A73E1277}"/>
              </a:ext>
            </a:extLst>
          </p:cNvPr>
          <p:cNvCxnSpPr/>
          <p:nvPr/>
        </p:nvCxnSpPr>
        <p:spPr>
          <a:xfrm>
            <a:off x="3149650" y="3109872"/>
            <a:ext cx="0" cy="5684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F35DE0A-5BF3-144C-A07B-4AC120B409EB}"/>
              </a:ext>
            </a:extLst>
          </p:cNvPr>
          <p:cNvCxnSpPr>
            <a:cxnSpLocks/>
          </p:cNvCxnSpPr>
          <p:nvPr/>
        </p:nvCxnSpPr>
        <p:spPr>
          <a:xfrm>
            <a:off x="2757875" y="1716631"/>
            <a:ext cx="0" cy="484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19">
            <a:extLst>
              <a:ext uri="{FF2B5EF4-FFF2-40B4-BE49-F238E27FC236}">
                <a16:creationId xmlns:a16="http://schemas.microsoft.com/office/drawing/2014/main" id="{BAFB5486-80AB-164E-9EC6-AE0A75752776}"/>
              </a:ext>
            </a:extLst>
          </p:cNvPr>
          <p:cNvSpPr/>
          <p:nvPr/>
        </p:nvSpPr>
        <p:spPr>
          <a:xfrm>
            <a:off x="2141630" y="5316934"/>
            <a:ext cx="450341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x2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25" name="Rectangle 19">
            <a:extLst>
              <a:ext uri="{FF2B5EF4-FFF2-40B4-BE49-F238E27FC236}">
                <a16:creationId xmlns:a16="http://schemas.microsoft.com/office/drawing/2014/main" id="{8DB3ABBF-D97B-AA48-8253-07055B9E6EF2}"/>
              </a:ext>
            </a:extLst>
          </p:cNvPr>
          <p:cNvSpPr/>
          <p:nvPr/>
        </p:nvSpPr>
        <p:spPr>
          <a:xfrm>
            <a:off x="1882023" y="3181880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d</a:t>
            </a:r>
            <a:r>
              <a:rPr lang="en-US" altLang="zh-CN" sz="1667" baseline="30000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7623AC7C-5714-D348-84C8-D115FCE81A3E}"/>
              </a:ext>
            </a:extLst>
          </p:cNvPr>
          <p:cNvSpPr/>
          <p:nvPr/>
        </p:nvSpPr>
        <p:spPr>
          <a:xfrm>
            <a:off x="2325420" y="3181880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d</a:t>
            </a:r>
            <a:r>
              <a:rPr lang="en-US" altLang="zh-CN" sz="1667" baseline="30000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30" name="Rectangle 19">
            <a:extLst>
              <a:ext uri="{FF2B5EF4-FFF2-40B4-BE49-F238E27FC236}">
                <a16:creationId xmlns:a16="http://schemas.microsoft.com/office/drawing/2014/main" id="{B6B1E855-88A2-2941-A105-B679D8BBE3F2}"/>
              </a:ext>
            </a:extLst>
          </p:cNvPr>
          <p:cNvSpPr/>
          <p:nvPr/>
        </p:nvSpPr>
        <p:spPr>
          <a:xfrm>
            <a:off x="2283742" y="1829272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f</a:t>
            </a:r>
            <a:r>
              <a:rPr lang="en-US" altLang="zh-CN" sz="1667" baseline="30000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31" name="Rectangle 19">
            <a:extLst>
              <a:ext uri="{FF2B5EF4-FFF2-40B4-BE49-F238E27FC236}">
                <a16:creationId xmlns:a16="http://schemas.microsoft.com/office/drawing/2014/main" id="{2CE0C8A7-A582-2943-B54C-117E32889829}"/>
              </a:ext>
            </a:extLst>
          </p:cNvPr>
          <p:cNvSpPr/>
          <p:nvPr/>
        </p:nvSpPr>
        <p:spPr>
          <a:xfrm>
            <a:off x="2708244" y="1829272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f</a:t>
            </a:r>
            <a:r>
              <a:rPr lang="en-US" altLang="zh-CN" sz="1667" baseline="30000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B768992B-192B-C84C-A152-B7693B303E20}"/>
              </a:ext>
            </a:extLst>
          </p:cNvPr>
          <p:cNvCxnSpPr>
            <a:cxnSpLocks/>
          </p:cNvCxnSpPr>
          <p:nvPr/>
        </p:nvCxnSpPr>
        <p:spPr>
          <a:xfrm>
            <a:off x="3149650" y="3678369"/>
            <a:ext cx="13163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延迟 34">
            <a:extLst>
              <a:ext uri="{FF2B5EF4-FFF2-40B4-BE49-F238E27FC236}">
                <a16:creationId xmlns:a16="http://schemas.microsoft.com/office/drawing/2014/main" id="{7956CE55-418C-5E40-BA1E-F4EBDA37BB1F}"/>
              </a:ext>
            </a:extLst>
          </p:cNvPr>
          <p:cNvSpPr/>
          <p:nvPr/>
        </p:nvSpPr>
        <p:spPr>
          <a:xfrm rot="16200000">
            <a:off x="5709755" y="2151793"/>
            <a:ext cx="900442" cy="1015712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1A18190F-07AD-3745-8174-B34B61965069}"/>
              </a:ext>
            </a:extLst>
          </p:cNvPr>
          <p:cNvCxnSpPr/>
          <p:nvPr/>
        </p:nvCxnSpPr>
        <p:spPr>
          <a:xfrm>
            <a:off x="5768079" y="3109872"/>
            <a:ext cx="0" cy="5684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71AFB0D1-0DD3-784E-AD57-2F799CC51F6A}"/>
              </a:ext>
            </a:extLst>
          </p:cNvPr>
          <p:cNvCxnSpPr>
            <a:cxnSpLocks/>
            <a:endCxn id="39" idx="0"/>
          </p:cNvCxnSpPr>
          <p:nvPr/>
        </p:nvCxnSpPr>
        <p:spPr>
          <a:xfrm flipH="1">
            <a:off x="6550044" y="3109872"/>
            <a:ext cx="884" cy="21982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ECDD0397-A2DB-B04A-97DF-2E83480C73E6}"/>
              </a:ext>
            </a:extLst>
          </p:cNvPr>
          <p:cNvCxnSpPr>
            <a:cxnSpLocks/>
          </p:cNvCxnSpPr>
          <p:nvPr/>
        </p:nvCxnSpPr>
        <p:spPr>
          <a:xfrm>
            <a:off x="6159153" y="1716631"/>
            <a:ext cx="0" cy="4846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19">
            <a:extLst>
              <a:ext uri="{FF2B5EF4-FFF2-40B4-BE49-F238E27FC236}">
                <a16:creationId xmlns:a16="http://schemas.microsoft.com/office/drawing/2014/main" id="{D40FB1F2-24BD-3F4D-AA01-766EEF029B3D}"/>
              </a:ext>
            </a:extLst>
          </p:cNvPr>
          <p:cNvSpPr/>
          <p:nvPr/>
        </p:nvSpPr>
        <p:spPr>
          <a:xfrm>
            <a:off x="6324873" y="5308122"/>
            <a:ext cx="450341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y2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40" name="Rectangle 19">
            <a:extLst>
              <a:ext uri="{FF2B5EF4-FFF2-40B4-BE49-F238E27FC236}">
                <a16:creationId xmlns:a16="http://schemas.microsoft.com/office/drawing/2014/main" id="{57F89A80-1976-B84F-B867-61E19025CD47}"/>
              </a:ext>
            </a:extLst>
          </p:cNvPr>
          <p:cNvSpPr/>
          <p:nvPr/>
        </p:nvSpPr>
        <p:spPr>
          <a:xfrm>
            <a:off x="6068614" y="3181880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e</a:t>
            </a:r>
            <a:r>
              <a:rPr lang="en-US" altLang="zh-CN" sz="1667" baseline="30000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41" name="Rectangle 19">
            <a:extLst>
              <a:ext uri="{FF2B5EF4-FFF2-40B4-BE49-F238E27FC236}">
                <a16:creationId xmlns:a16="http://schemas.microsoft.com/office/drawing/2014/main" id="{202B9559-98D1-5649-ACD4-E9D599DFB6A1}"/>
              </a:ext>
            </a:extLst>
          </p:cNvPr>
          <p:cNvSpPr/>
          <p:nvPr/>
        </p:nvSpPr>
        <p:spPr>
          <a:xfrm>
            <a:off x="6512011" y="3181880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e</a:t>
            </a:r>
            <a:r>
              <a:rPr lang="en-US" altLang="zh-CN" sz="1667" baseline="30000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42" name="Rectangle 19">
            <a:extLst>
              <a:ext uri="{FF2B5EF4-FFF2-40B4-BE49-F238E27FC236}">
                <a16:creationId xmlns:a16="http://schemas.microsoft.com/office/drawing/2014/main" id="{A66C66BB-84B9-1343-A6D6-660577535AE3}"/>
              </a:ext>
            </a:extLst>
          </p:cNvPr>
          <p:cNvSpPr/>
          <p:nvPr/>
        </p:nvSpPr>
        <p:spPr>
          <a:xfrm>
            <a:off x="5685020" y="1829272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g</a:t>
            </a:r>
            <a:r>
              <a:rPr lang="en-US" altLang="zh-CN" sz="1667" baseline="30000" dirty="0">
                <a:latin typeface="Candara"/>
                <a:cs typeface="Candara"/>
              </a:rPr>
              <a:t>0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sp>
        <p:nvSpPr>
          <p:cNvPr id="43" name="Rectangle 19">
            <a:extLst>
              <a:ext uri="{FF2B5EF4-FFF2-40B4-BE49-F238E27FC236}">
                <a16:creationId xmlns:a16="http://schemas.microsoft.com/office/drawing/2014/main" id="{6E1A226C-4038-B447-9DFF-2C32917D1D75}"/>
              </a:ext>
            </a:extLst>
          </p:cNvPr>
          <p:cNvSpPr/>
          <p:nvPr/>
        </p:nvSpPr>
        <p:spPr>
          <a:xfrm>
            <a:off x="6109522" y="1829272"/>
            <a:ext cx="55076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k</a:t>
            </a:r>
            <a:r>
              <a:rPr lang="en-US" altLang="zh-CN" sz="1667" baseline="-25000" dirty="0">
                <a:latin typeface="Candara"/>
                <a:cs typeface="Candara"/>
              </a:rPr>
              <a:t>g</a:t>
            </a:r>
            <a:r>
              <a:rPr lang="en-US" altLang="zh-CN" sz="1667" baseline="30000" dirty="0">
                <a:latin typeface="Candara"/>
                <a:cs typeface="Candara"/>
              </a:rPr>
              <a:t>1</a:t>
            </a:r>
            <a:endParaRPr lang="en-US" altLang="zh-CN" sz="1500" baseline="30000" dirty="0">
              <a:latin typeface="Candara"/>
              <a:cs typeface="Candara"/>
            </a:endParaRPr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ABF5E09D-4D10-7048-915A-427CE5465E93}"/>
              </a:ext>
            </a:extLst>
          </p:cNvPr>
          <p:cNvCxnSpPr>
            <a:cxnSpLocks/>
          </p:cNvCxnSpPr>
          <p:nvPr/>
        </p:nvCxnSpPr>
        <p:spPr>
          <a:xfrm>
            <a:off x="4465996" y="3678369"/>
            <a:ext cx="12926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19">
            <a:extLst>
              <a:ext uri="{FF2B5EF4-FFF2-40B4-BE49-F238E27FC236}">
                <a16:creationId xmlns:a16="http://schemas.microsoft.com/office/drawing/2014/main" id="{DAC3E2C2-674D-7343-9490-324AC9479E98}"/>
              </a:ext>
            </a:extLst>
          </p:cNvPr>
          <p:cNvSpPr/>
          <p:nvPr/>
        </p:nvSpPr>
        <p:spPr>
          <a:xfrm>
            <a:off x="4130381" y="4325160"/>
            <a:ext cx="67123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AND</a:t>
            </a:r>
          </a:p>
        </p:txBody>
      </p:sp>
      <p:sp>
        <p:nvSpPr>
          <p:cNvPr id="49" name="Rectangle 19">
            <a:extLst>
              <a:ext uri="{FF2B5EF4-FFF2-40B4-BE49-F238E27FC236}">
                <a16:creationId xmlns:a16="http://schemas.microsoft.com/office/drawing/2014/main" id="{E9063F30-1512-F74E-9C68-CE357B040C97}"/>
              </a:ext>
            </a:extLst>
          </p:cNvPr>
          <p:cNvSpPr/>
          <p:nvPr/>
        </p:nvSpPr>
        <p:spPr>
          <a:xfrm>
            <a:off x="2422260" y="2575064"/>
            <a:ext cx="67123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AND</a:t>
            </a:r>
          </a:p>
        </p:txBody>
      </p:sp>
      <p:sp>
        <p:nvSpPr>
          <p:cNvPr id="50" name="Rectangle 19">
            <a:extLst>
              <a:ext uri="{FF2B5EF4-FFF2-40B4-BE49-F238E27FC236}">
                <a16:creationId xmlns:a16="http://schemas.microsoft.com/office/drawing/2014/main" id="{EBAEB341-8A73-F741-9F6A-671BF5076525}"/>
              </a:ext>
            </a:extLst>
          </p:cNvPr>
          <p:cNvSpPr/>
          <p:nvPr/>
        </p:nvSpPr>
        <p:spPr>
          <a:xfrm>
            <a:off x="5823538" y="2570626"/>
            <a:ext cx="67123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OR</a:t>
            </a:r>
          </a:p>
        </p:txBody>
      </p:sp>
      <p:sp>
        <p:nvSpPr>
          <p:cNvPr id="53" name="内容占位符 2">
            <a:extLst>
              <a:ext uri="{FF2B5EF4-FFF2-40B4-BE49-F238E27FC236}">
                <a16:creationId xmlns:a16="http://schemas.microsoft.com/office/drawing/2014/main" id="{612720A2-DAC8-8D4B-80F2-0A93464C6F0B}"/>
              </a:ext>
            </a:extLst>
          </p:cNvPr>
          <p:cNvSpPr txBox="1">
            <a:spLocks/>
          </p:cNvSpPr>
          <p:nvPr/>
        </p:nvSpPr>
        <p:spPr>
          <a:xfrm>
            <a:off x="1579448" y="1210718"/>
            <a:ext cx="2356853" cy="45864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[(0, K</a:t>
            </a:r>
            <a:r>
              <a:rPr lang="en-US" altLang="zh-CN" sz="1600" baseline="-25000" dirty="0">
                <a:solidFill>
                  <a:schemeClr val="tx1"/>
                </a:solidFill>
              </a:rPr>
              <a:t>f</a:t>
            </a:r>
            <a:r>
              <a:rPr lang="en-US" altLang="zh-CN" sz="1600" baseline="30000" dirty="0">
                <a:solidFill>
                  <a:schemeClr val="tx1"/>
                </a:solidFill>
              </a:rPr>
              <a:t>0</a:t>
            </a:r>
            <a:r>
              <a:rPr lang="en-US" altLang="zh-CN" sz="1600" dirty="0">
                <a:solidFill>
                  <a:schemeClr val="tx1"/>
                </a:solidFill>
              </a:rPr>
              <a:t>), (1, K</a:t>
            </a:r>
            <a:r>
              <a:rPr lang="en-US" altLang="zh-CN" sz="1600" baseline="-25000" dirty="0">
                <a:solidFill>
                  <a:schemeClr val="tx1"/>
                </a:solidFill>
              </a:rPr>
              <a:t>f</a:t>
            </a:r>
            <a:r>
              <a:rPr lang="en-US" altLang="zh-CN" sz="1600" baseline="30000" dirty="0">
                <a:solidFill>
                  <a:schemeClr val="tx1"/>
                </a:solidFill>
              </a:rPr>
              <a:t>1</a:t>
            </a:r>
            <a:r>
              <a:rPr lang="en-US" altLang="zh-CN" sz="1600" dirty="0">
                <a:solidFill>
                  <a:schemeClr val="tx1"/>
                </a:solidFill>
              </a:rPr>
              <a:t>) ]</a:t>
            </a:r>
          </a:p>
        </p:txBody>
      </p:sp>
      <p:sp>
        <p:nvSpPr>
          <p:cNvPr id="54" name="内容占位符 2">
            <a:extLst>
              <a:ext uri="{FF2B5EF4-FFF2-40B4-BE49-F238E27FC236}">
                <a16:creationId xmlns:a16="http://schemas.microsoft.com/office/drawing/2014/main" id="{589B76E5-DCA6-CB4F-963E-2DA196026BCD}"/>
              </a:ext>
            </a:extLst>
          </p:cNvPr>
          <p:cNvSpPr txBox="1">
            <a:spLocks/>
          </p:cNvSpPr>
          <p:nvPr/>
        </p:nvSpPr>
        <p:spPr>
          <a:xfrm>
            <a:off x="5004048" y="1209540"/>
            <a:ext cx="2356853" cy="45864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[(0, K</a:t>
            </a:r>
            <a:r>
              <a:rPr lang="en-US" altLang="zh-CN" sz="1600" baseline="-25000" dirty="0">
                <a:solidFill>
                  <a:schemeClr val="tx1"/>
                </a:solidFill>
              </a:rPr>
              <a:t>g</a:t>
            </a:r>
            <a:r>
              <a:rPr lang="en-US" altLang="zh-CN" sz="1600" baseline="30000" dirty="0">
                <a:solidFill>
                  <a:schemeClr val="tx1"/>
                </a:solidFill>
              </a:rPr>
              <a:t>0</a:t>
            </a:r>
            <a:r>
              <a:rPr lang="en-US" altLang="zh-CN" sz="1600" dirty="0">
                <a:solidFill>
                  <a:schemeClr val="tx1"/>
                </a:solidFill>
              </a:rPr>
              <a:t>), (1,K</a:t>
            </a:r>
            <a:r>
              <a:rPr lang="en-US" altLang="zh-CN" sz="1600" baseline="-25000" dirty="0">
                <a:solidFill>
                  <a:schemeClr val="tx1"/>
                </a:solidFill>
              </a:rPr>
              <a:t>g</a:t>
            </a:r>
            <a:r>
              <a:rPr lang="en-US" altLang="zh-CN" sz="1600" baseline="30000" dirty="0">
                <a:solidFill>
                  <a:schemeClr val="tx1"/>
                </a:solidFill>
              </a:rPr>
              <a:t>1</a:t>
            </a:r>
            <a:r>
              <a:rPr lang="en-US" altLang="zh-CN" sz="1600" dirty="0">
                <a:solidFill>
                  <a:schemeClr val="tx1"/>
                </a:solidFill>
              </a:rPr>
              <a:t>) 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5" name="表格 54">
                <a:extLst>
                  <a:ext uri="{FF2B5EF4-FFF2-40B4-BE49-F238E27FC236}">
                    <a16:creationId xmlns:a16="http://schemas.microsoft.com/office/drawing/2014/main" id="{1AF82C16-3E8F-0E49-B9C1-EC505F9FA70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5928021"/>
                  </p:ext>
                </p:extLst>
              </p:nvPr>
            </p:nvGraphicFramePr>
            <p:xfrm>
              <a:off x="1900434" y="3842110"/>
              <a:ext cx="1728190" cy="143414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28190">
                      <a:extLst>
                        <a:ext uri="{9D8B030D-6E8A-4147-A177-3AD203B41FA5}">
                          <a16:colId xmlns:a16="http://schemas.microsoft.com/office/drawing/2014/main" val="1930445365"/>
                        </a:ext>
                      </a:extLst>
                    </a:gridCol>
                  </a:tblGrid>
                  <a:tr h="32231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40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EAEDF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3664522"/>
                      </a:ext>
                    </a:extLst>
                  </a:tr>
                  <a:tr h="32231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40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50628708"/>
                      </a:ext>
                    </a:extLst>
                  </a:tr>
                  <a:tr h="322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sSubSup>
                                    <m:sSubSupPr>
                                      <m:ctrlPr>
                                        <a:rPr lang="en-US" altLang="zh-CN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sub>
                                    <m:sup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p>
                                  </m:sSubSup>
                                </m:sub>
                              </m:s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sSubSup>
                                    <m:sSubSupPr>
                                      <m:ctrlPr>
                                        <a:rPr lang="en-US" altLang="zh-CN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  <m:sup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bSup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  <m:sup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zh-CN" altLang="en-US" sz="140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156974"/>
                      </a:ext>
                    </a:extLst>
                  </a:tr>
                  <a:tr h="3188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40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49605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5" name="表格 54">
                <a:extLst>
                  <a:ext uri="{FF2B5EF4-FFF2-40B4-BE49-F238E27FC236}">
                    <a16:creationId xmlns:a16="http://schemas.microsoft.com/office/drawing/2014/main" id="{1AF82C16-3E8F-0E49-B9C1-EC505F9FA70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5928021"/>
                  </p:ext>
                </p:extLst>
              </p:nvPr>
            </p:nvGraphicFramePr>
            <p:xfrm>
              <a:off x="1900434" y="3842110"/>
              <a:ext cx="1728190" cy="143414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28190">
                      <a:extLst>
                        <a:ext uri="{9D8B030D-6E8A-4147-A177-3AD203B41FA5}">
                          <a16:colId xmlns:a16="http://schemas.microsoft.com/office/drawing/2014/main" val="1930445365"/>
                        </a:ext>
                      </a:extLst>
                    </a:gridCol>
                  </a:tblGrid>
                  <a:tr h="35947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730" t="-3448" r="-1460" b="-2931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3664522"/>
                      </a:ext>
                    </a:extLst>
                  </a:tr>
                  <a:tr h="35782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730" t="-107143" r="-1460" b="-203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50628708"/>
                      </a:ext>
                    </a:extLst>
                  </a:tr>
                  <a:tr h="35947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730" t="-200000" r="-1460" b="-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156974"/>
                      </a:ext>
                    </a:extLst>
                  </a:tr>
                  <a:tr h="35737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730" t="-310714" r="-1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49605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6" name="表格 55">
                <a:extLst>
                  <a:ext uri="{FF2B5EF4-FFF2-40B4-BE49-F238E27FC236}">
                    <a16:creationId xmlns:a16="http://schemas.microsoft.com/office/drawing/2014/main" id="{3452045D-3A0D-0B48-B655-A9559FCBE3D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4972497"/>
                  </p:ext>
                </p:extLst>
              </p:nvPr>
            </p:nvGraphicFramePr>
            <p:xfrm>
              <a:off x="126226" y="1729268"/>
              <a:ext cx="1728190" cy="14787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28190">
                      <a:extLst>
                        <a:ext uri="{9D8B030D-6E8A-4147-A177-3AD203B41FA5}">
                          <a16:colId xmlns:a16="http://schemas.microsoft.com/office/drawing/2014/main" val="1930445365"/>
                        </a:ext>
                      </a:extLst>
                    </a:gridCol>
                  </a:tblGrid>
                  <a:tr h="32231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40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EAEDF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3664522"/>
                      </a:ext>
                    </a:extLst>
                  </a:tr>
                  <a:tr h="32231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40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50628708"/>
                      </a:ext>
                    </a:extLst>
                  </a:tr>
                  <a:tr h="322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sSubSup>
                                    <m:sSubSupPr>
                                      <m:ctrlPr>
                                        <a:rPr lang="en-US" altLang="zh-CN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  <m:sup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p>
                                  </m:sSubSup>
                                </m:sub>
                              </m:s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sSubSup>
                                    <m:sSubSupPr>
                                      <m:ctrlPr>
                                        <a:rPr lang="en-US" altLang="zh-CN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  <m:sup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bSup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  <m:sup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zh-CN" altLang="en-US" sz="140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156974"/>
                      </a:ext>
                    </a:extLst>
                  </a:tr>
                  <a:tr h="3188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40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49605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6" name="表格 55">
                <a:extLst>
                  <a:ext uri="{FF2B5EF4-FFF2-40B4-BE49-F238E27FC236}">
                    <a16:creationId xmlns:a16="http://schemas.microsoft.com/office/drawing/2014/main" id="{3452045D-3A0D-0B48-B655-A9559FCBE3D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4972497"/>
                  </p:ext>
                </p:extLst>
              </p:nvPr>
            </p:nvGraphicFramePr>
            <p:xfrm>
              <a:off x="126226" y="1729268"/>
              <a:ext cx="1728190" cy="14787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28190">
                      <a:extLst>
                        <a:ext uri="{9D8B030D-6E8A-4147-A177-3AD203B41FA5}">
                          <a16:colId xmlns:a16="http://schemas.microsoft.com/office/drawing/2014/main" val="1930445365"/>
                        </a:ext>
                      </a:extLst>
                    </a:gridCol>
                  </a:tblGrid>
                  <a:tr h="37052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t="-3448" r="-725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3664522"/>
                      </a:ext>
                    </a:extLst>
                  </a:tr>
                  <a:tr h="37052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t="-100000" r="-725" b="-19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50628708"/>
                      </a:ext>
                    </a:extLst>
                  </a:tr>
                  <a:tr h="36887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t="-206897" r="-725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156974"/>
                      </a:ext>
                    </a:extLst>
                  </a:tr>
                  <a:tr h="36887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t="-306897" r="-7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49605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7" name="表格 56">
                <a:extLst>
                  <a:ext uri="{FF2B5EF4-FFF2-40B4-BE49-F238E27FC236}">
                    <a16:creationId xmlns:a16="http://schemas.microsoft.com/office/drawing/2014/main" id="{1407307B-A0A9-6B4D-B4DE-F058A64A133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3061638"/>
                  </p:ext>
                </p:extLst>
              </p:nvPr>
            </p:nvGraphicFramePr>
            <p:xfrm>
              <a:off x="7332892" y="1766671"/>
              <a:ext cx="1728190" cy="14039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28190">
                      <a:extLst>
                        <a:ext uri="{9D8B030D-6E8A-4147-A177-3AD203B41FA5}">
                          <a16:colId xmlns:a16="http://schemas.microsoft.com/office/drawing/2014/main" val="1930445365"/>
                        </a:ext>
                      </a:extLst>
                    </a:gridCol>
                  </a:tblGrid>
                  <a:tr h="32231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40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EAEDF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3664522"/>
                      </a:ext>
                    </a:extLst>
                  </a:tr>
                  <a:tr h="32231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40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50628708"/>
                      </a:ext>
                    </a:extLst>
                  </a:tr>
                  <a:tr h="322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sSubSup>
                                    <m:sSubSupPr>
                                      <m:ctrlPr>
                                        <a:rPr lang="en-US" altLang="zh-CN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  <m:sup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p>
                                  </m:sSubSup>
                                </m:sub>
                              </m:s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sSubSup>
                                    <m:sSubSupPr>
                                      <m:ctrlPr>
                                        <a:rPr lang="en-US" altLang="zh-CN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  <m:sup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bSup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sub>
                                    <m:sup>
                                      <m:r>
                                        <a:rPr lang="en-US" altLang="zh-CN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zh-CN" altLang="en-US" sz="140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156974"/>
                      </a:ext>
                    </a:extLst>
                  </a:tr>
                  <a:tr h="31888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sub>
                                      <m:sup>
                                        <m:r>
                                          <a:rPr lang="en-US" altLang="zh-CN" sz="1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40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49605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7" name="表格 56">
                <a:extLst>
                  <a:ext uri="{FF2B5EF4-FFF2-40B4-BE49-F238E27FC236}">
                    <a16:creationId xmlns:a16="http://schemas.microsoft.com/office/drawing/2014/main" id="{1407307B-A0A9-6B4D-B4DE-F058A64A133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3061638"/>
                  </p:ext>
                </p:extLst>
              </p:nvPr>
            </p:nvGraphicFramePr>
            <p:xfrm>
              <a:off x="7332892" y="1766671"/>
              <a:ext cx="1728190" cy="140398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28190">
                      <a:extLst>
                        <a:ext uri="{9D8B030D-6E8A-4147-A177-3AD203B41FA5}">
                          <a16:colId xmlns:a16="http://schemas.microsoft.com/office/drawing/2014/main" val="1930445365"/>
                        </a:ext>
                      </a:extLst>
                    </a:gridCol>
                  </a:tblGrid>
                  <a:tr h="35179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730" t="-3571" r="-730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3664522"/>
                      </a:ext>
                    </a:extLst>
                  </a:tr>
                  <a:tr h="35179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730" t="-103571" r="-73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50628708"/>
                      </a:ext>
                    </a:extLst>
                  </a:tr>
                  <a:tr h="35179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730" t="-211111" r="-730" b="-1074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156974"/>
                      </a:ext>
                    </a:extLst>
                  </a:tr>
                  <a:tr h="34861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730" t="-300000" r="-730" b="-3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496054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7727404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3DDB08E7-90D9-9F4E-B906-F407FB09F38C}"/>
              </a:ext>
            </a:extLst>
          </p:cNvPr>
          <p:cNvSpPr txBox="1">
            <a:spLocks/>
          </p:cNvSpPr>
          <p:nvPr/>
        </p:nvSpPr>
        <p:spPr>
          <a:xfrm>
            <a:off x="457200" y="1339344"/>
            <a:ext cx="8003232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How does the party know that it decrypted the </a:t>
            </a:r>
            <a:r>
              <a:rPr lang="en-US" altLang="zh-CN" sz="2000" dirty="0">
                <a:latin typeface="+mn-lt"/>
              </a:rPr>
              <a:t>"</a:t>
            </a:r>
            <a:r>
              <a:rPr lang="en-US" altLang="zh-CN" sz="2000" dirty="0"/>
              <a:t>correct</a:t>
            </a:r>
            <a:r>
              <a:rPr lang="en-US" altLang="zh-CN" sz="2000" dirty="0">
                <a:latin typeface="+mn-lt"/>
              </a:rPr>
              <a:t>"</a:t>
            </a:r>
            <a:r>
              <a:rPr lang="en-US" altLang="zh-CN" sz="2000" dirty="0"/>
              <a:t> entry?</a:t>
            </a:r>
          </a:p>
          <a:p>
            <a:pPr lvl="1"/>
            <a:r>
              <a:rPr lang="en-US" altLang="zh-CN" sz="1800" dirty="0"/>
              <a:t>A gate has four entries</a:t>
            </a:r>
          </a:p>
          <a:p>
            <a:pPr lvl="1"/>
            <a:r>
              <a:rPr lang="en-US" altLang="zh-CN" sz="1800" dirty="0"/>
              <a:t>The party </a:t>
            </a:r>
            <a:r>
              <a:rPr lang="en-US" altLang="zh-CN" sz="1800" b="1" dirty="0"/>
              <a:t>only has keys for a single entry</a:t>
            </a:r>
            <a:r>
              <a:rPr lang="en-US" altLang="zh-CN" sz="1800" dirty="0"/>
              <a:t>, but </a:t>
            </a:r>
            <a:r>
              <a:rPr lang="en-US" altLang="zh-CN" sz="1800" dirty="0">
                <a:solidFill>
                  <a:srgbClr val="C00000"/>
                </a:solidFill>
              </a:rPr>
              <a:t>may decrypt </a:t>
            </a:r>
            <a:r>
              <a:rPr lang="en-US" altLang="zh-CN" sz="1800" dirty="0">
                <a:solidFill>
                  <a:srgbClr val="C00000"/>
                </a:solidFill>
                <a:latin typeface="+mn-lt"/>
              </a:rPr>
              <a:t>"</a:t>
            </a:r>
            <a:r>
              <a:rPr lang="en-US" altLang="zh-CN" sz="1800" dirty="0">
                <a:solidFill>
                  <a:srgbClr val="C00000"/>
                </a:solidFill>
              </a:rPr>
              <a:t>correct</a:t>
            </a:r>
            <a:r>
              <a:rPr lang="en-US" altLang="zh-CN" sz="1800" dirty="0">
                <a:solidFill>
                  <a:srgbClr val="C00000"/>
                </a:solidFill>
                <a:latin typeface="+mn-lt"/>
              </a:rPr>
              <a:t>"</a:t>
            </a:r>
            <a:r>
              <a:rPr lang="en-US" altLang="zh-CN" sz="1800" dirty="0">
                <a:solidFill>
                  <a:srgbClr val="C00000"/>
                </a:solidFill>
              </a:rPr>
              <a:t> even with incorrect key</a:t>
            </a:r>
            <a:endParaRPr lang="en-US" altLang="zh-CN" sz="2000" dirty="0">
              <a:solidFill>
                <a:srgbClr val="C00000"/>
              </a:solidFill>
            </a:endParaRPr>
          </a:p>
          <a:p>
            <a:r>
              <a:rPr lang="en-US" altLang="zh-CN" sz="2000" dirty="0"/>
              <a:t>Two methods (actually more…)</a:t>
            </a:r>
          </a:p>
          <a:p>
            <a:pPr lvl="1"/>
            <a:r>
              <a:rPr lang="en-US" altLang="zh-CN" sz="1800" dirty="0"/>
              <a:t>Add </a:t>
            </a:r>
            <a:r>
              <a:rPr lang="en-US" altLang="zh-CN" sz="1800" dirty="0">
                <a:solidFill>
                  <a:srgbClr val="0096FF"/>
                </a:solidFill>
              </a:rPr>
              <a:t>redundant zeros </a:t>
            </a:r>
            <a:r>
              <a:rPr lang="en-US" altLang="zh-CN" sz="1800" dirty="0"/>
              <a:t>to the plaintext</a:t>
            </a:r>
          </a:p>
          <a:p>
            <a:pPr lvl="2"/>
            <a:r>
              <a:rPr lang="en-US" altLang="zh-CN" sz="1400" dirty="0"/>
              <a:t>Only correct keys get redundant block</a:t>
            </a:r>
          </a:p>
          <a:p>
            <a:pPr lvl="2"/>
            <a:r>
              <a:rPr lang="en-US" altLang="zh-CN" sz="1400" dirty="0"/>
              <a:t>Transfer redundant block</a:t>
            </a:r>
          </a:p>
          <a:p>
            <a:pPr lvl="2"/>
            <a:r>
              <a:rPr lang="en-US" altLang="zh-CN" sz="1400" dirty="0"/>
              <a:t>Decrypt all four entries</a:t>
            </a:r>
          </a:p>
          <a:p>
            <a:pPr lvl="1"/>
            <a:r>
              <a:rPr lang="en-US" altLang="zh-CN" sz="1800" dirty="0"/>
              <a:t>Add a </a:t>
            </a:r>
            <a:r>
              <a:rPr lang="en-US" altLang="zh-CN" sz="1800" dirty="0">
                <a:solidFill>
                  <a:srgbClr val="0096FF"/>
                </a:solidFill>
              </a:rPr>
              <a:t>signal bit</a:t>
            </a:r>
          </a:p>
          <a:p>
            <a:pPr lvl="2"/>
            <a:r>
              <a:rPr lang="en-US" altLang="zh-CN" sz="1400" dirty="0"/>
              <a:t>Signal which entry to decrypt</a:t>
            </a:r>
          </a:p>
          <a:p>
            <a:pPr lvl="1"/>
            <a:endParaRPr lang="en-US" altLang="zh-CN" sz="180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Computing a Garbled Circuit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84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3DDB08E7-90D9-9F4E-B906-F407FB09F3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1339344"/>
                <a:ext cx="8003232" cy="414679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Chose a </a:t>
                </a:r>
                <a:r>
                  <a:rPr lang="en-US" altLang="zh-CN" sz="2000" dirty="0">
                    <a:solidFill>
                      <a:srgbClr val="0096FF"/>
                    </a:solidFill>
                  </a:rPr>
                  <a:t>random bit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for every wire</a:t>
                </a:r>
              </a:p>
              <a:p>
                <a:pPr lvl="1"/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panose="02010600030101010101" pitchFamily="2" charset="-122"/>
                    <a:ea typeface="DengXian" panose="02010600030101010101" pitchFamily="2" charset="-122"/>
                  </a:rPr>
                  <a:t>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ndara"/>
                          </a:rPr>
                          <m:t>𝝈</m:t>
                        </m:r>
                      </m:e>
                      <m:sub>
                        <m:r>
                          <a:rPr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𝒘</m:t>
                        </m:r>
                      </m:sub>
                    </m:sSub>
                  </m:oMath>
                </a14:m>
                <a:r>
                  <a:rPr lang="en-US" altLang="zh-CN" sz="1800" b="1" dirty="0">
                    <a:solidFill>
                      <a:schemeClr val="tx1"/>
                    </a:solidFill>
                    <a:latin typeface="DengXian" panose="02010600030101010101" pitchFamily="2" charset="-122"/>
                    <a:ea typeface="DengXian" panose="02010600030101010101" pitchFamily="2" charset="-122"/>
                    <a:cs typeface="Candara"/>
                  </a:rPr>
                  <a:t> = 1 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panose="02010600030101010101" pitchFamily="2" charset="-122"/>
                    <a:ea typeface="DengXian" panose="02010600030101010101" pitchFamily="2" charset="-122"/>
                    <a:cs typeface="Candara"/>
                  </a:rPr>
                  <a:t>for </a:t>
                </a:r>
                <a:r>
                  <a:rPr lang="en-US" altLang="zh-CN" sz="1800" b="1" dirty="0">
                    <a:solidFill>
                      <a:schemeClr val="tx1"/>
                    </a:solidFill>
                    <a:latin typeface="DengXian" panose="02010600030101010101" pitchFamily="2" charset="-122"/>
                    <a:ea typeface="DengXian" panose="02010600030101010101" pitchFamily="2" charset="-122"/>
                    <a:cs typeface="Candara"/>
                  </a:rPr>
                  <a:t>K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  <a:latin typeface="DengXian" panose="02010600030101010101" pitchFamily="2" charset="-122"/>
                    <a:ea typeface="DengXian" panose="02010600030101010101" pitchFamily="2" charset="-122"/>
                    <a:cs typeface="Candara"/>
                  </a:rPr>
                  <a:t>w</a:t>
                </a:r>
                <a:r>
                  <a:rPr lang="en-US" altLang="zh-CN" sz="1800" b="1" baseline="30000" dirty="0">
                    <a:solidFill>
                      <a:schemeClr val="tx1"/>
                    </a:solidFill>
                    <a:latin typeface="DengXian" panose="02010600030101010101" pitchFamily="2" charset="-122"/>
                    <a:ea typeface="DengXian" panose="02010600030101010101" pitchFamily="2" charset="-122"/>
                    <a:cs typeface="Candara"/>
                  </a:rPr>
                  <a:t>1</a:t>
                </a:r>
              </a:p>
              <a:p>
                <a:pPr lvl="1"/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panose="02010600030101010101" pitchFamily="2" charset="-122"/>
                    <a:ea typeface="DengXian" panose="02010600030101010101" pitchFamily="2" charset="-122"/>
                  </a:rPr>
                  <a:t>Table ordered based on signal bit</a:t>
                </a:r>
                <a:endParaRPr lang="en-US" altLang="zh-CN" sz="1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r>
                  <a:rPr lang="en-US" altLang="zh-CN" sz="2000" b="1" dirty="0">
                    <a:solidFill>
                      <a:schemeClr val="tx1"/>
                    </a:solidFill>
                  </a:rPr>
                  <a:t>The actual garbled gate</a:t>
                </a:r>
              </a:p>
              <a:p>
                <a:endParaRPr lang="en-US" altLang="zh-CN" sz="2000" b="1" dirty="0">
                  <a:solidFill>
                    <a:schemeClr val="tx1"/>
                  </a:solidFill>
                </a:endParaRPr>
              </a:p>
              <a:p>
                <a:endParaRPr lang="en-US" altLang="zh-CN" sz="2000" dirty="0">
                  <a:solidFill>
                    <a:schemeClr val="tx1"/>
                  </a:solidFill>
                </a:endParaRPr>
              </a:p>
              <a:p>
                <a:pPr lvl="1"/>
                <a:endParaRPr lang="en-US" altLang="zh-CN" sz="1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3DDB08E7-90D9-9F4E-B906-F407FB09F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339344"/>
                <a:ext cx="8003232" cy="4146790"/>
              </a:xfrm>
              <a:prstGeom prst="rect">
                <a:avLst/>
              </a:prstGeom>
              <a:blipFill>
                <a:blip r:embed="rId3"/>
                <a:stretch>
                  <a:fillRect l="-6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Signal Bit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C6A0000-F997-574D-A29B-8F061687D7BD}"/>
              </a:ext>
            </a:extLst>
          </p:cNvPr>
          <p:cNvGrpSpPr/>
          <p:nvPr/>
        </p:nvGrpSpPr>
        <p:grpSpPr>
          <a:xfrm>
            <a:off x="5929303" y="1473652"/>
            <a:ext cx="2644313" cy="2790085"/>
            <a:chOff x="5622646" y="2525797"/>
            <a:chExt cx="2644313" cy="2790085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78377CE3-D1FF-B54F-BECB-81CCA7DD523A}"/>
                </a:ext>
              </a:extLst>
            </p:cNvPr>
            <p:cNvGrpSpPr/>
            <p:nvPr/>
          </p:nvGrpSpPr>
          <p:grpSpPr>
            <a:xfrm>
              <a:off x="6012160" y="2525797"/>
              <a:ext cx="1955565" cy="2790085"/>
              <a:chOff x="1392299" y="2173766"/>
              <a:chExt cx="1955565" cy="2790085"/>
            </a:xfrm>
          </p:grpSpPr>
          <p:sp>
            <p:nvSpPr>
              <p:cNvPr id="6" name="延迟 5">
                <a:extLst>
                  <a:ext uri="{FF2B5EF4-FFF2-40B4-BE49-F238E27FC236}">
                    <a16:creationId xmlns:a16="http://schemas.microsoft.com/office/drawing/2014/main" id="{A20D0E98-E46D-774C-9554-2B6249507A40}"/>
                  </a:ext>
                </a:extLst>
              </p:cNvPr>
              <p:cNvSpPr/>
              <p:nvPr/>
            </p:nvSpPr>
            <p:spPr>
              <a:xfrm rot="16200000">
                <a:off x="1846232" y="2965609"/>
                <a:ext cx="1030911" cy="1201141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cxnSp>
            <p:nvCxnSpPr>
              <p:cNvPr id="7" name="直线连接符 6">
                <a:extLst>
                  <a:ext uri="{FF2B5EF4-FFF2-40B4-BE49-F238E27FC236}">
                    <a16:creationId xmlns:a16="http://schemas.microsoft.com/office/drawing/2014/main" id="{CBB19C35-1C07-C74E-9F46-A594DE43A40D}"/>
                  </a:ext>
                </a:extLst>
              </p:cNvPr>
              <p:cNvCxnSpPr/>
              <p:nvPr/>
            </p:nvCxnSpPr>
            <p:spPr>
              <a:xfrm>
                <a:off x="1877077" y="4081636"/>
                <a:ext cx="0" cy="5684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线连接符 7">
                <a:extLst>
                  <a:ext uri="{FF2B5EF4-FFF2-40B4-BE49-F238E27FC236}">
                    <a16:creationId xmlns:a16="http://schemas.microsoft.com/office/drawing/2014/main" id="{C456ECEA-1061-E546-BEF0-424C6BB74756}"/>
                  </a:ext>
                </a:extLst>
              </p:cNvPr>
              <p:cNvCxnSpPr/>
              <p:nvPr/>
            </p:nvCxnSpPr>
            <p:spPr>
              <a:xfrm>
                <a:off x="2849601" y="4081636"/>
                <a:ext cx="0" cy="5684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线连接符 8">
                <a:extLst>
                  <a:ext uri="{FF2B5EF4-FFF2-40B4-BE49-F238E27FC236}">
                    <a16:creationId xmlns:a16="http://schemas.microsoft.com/office/drawing/2014/main" id="{37B39315-817A-B541-BCFA-E3339B1080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42672" y="2538567"/>
                <a:ext cx="0" cy="48468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Rectangle 19">
                <a:extLst>
                  <a:ext uri="{FF2B5EF4-FFF2-40B4-BE49-F238E27FC236}">
                    <a16:creationId xmlns:a16="http://schemas.microsoft.com/office/drawing/2014/main" id="{93BB06AE-537E-414F-9026-E444FCC4DDA3}"/>
                  </a:ext>
                </a:extLst>
              </p:cNvPr>
              <p:cNvSpPr/>
              <p:nvPr/>
            </p:nvSpPr>
            <p:spPr>
              <a:xfrm>
                <a:off x="1651906" y="4521986"/>
                <a:ext cx="450341" cy="256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67" dirty="0">
                    <a:latin typeface="Candara"/>
                    <a:cs typeface="Candara"/>
                  </a:rPr>
                  <a:t>u</a:t>
                </a:r>
                <a:endParaRPr lang="en-US" altLang="zh-CN" sz="1500" dirty="0">
                  <a:latin typeface="Candara"/>
                  <a:cs typeface="Candara"/>
                </a:endParaRPr>
              </a:p>
            </p:txBody>
          </p:sp>
          <p:sp>
            <p:nvSpPr>
              <p:cNvPr id="11" name="Rectangle 19">
                <a:extLst>
                  <a:ext uri="{FF2B5EF4-FFF2-40B4-BE49-F238E27FC236}">
                    <a16:creationId xmlns:a16="http://schemas.microsoft.com/office/drawing/2014/main" id="{4066EFE8-12D5-DD44-B2D3-6337FE77DE72}"/>
                  </a:ext>
                </a:extLst>
              </p:cNvPr>
              <p:cNvSpPr/>
              <p:nvPr/>
            </p:nvSpPr>
            <p:spPr>
              <a:xfrm>
                <a:off x="2602872" y="4521986"/>
                <a:ext cx="495376" cy="4418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67" dirty="0">
                    <a:latin typeface="Candara"/>
                    <a:cs typeface="Candara"/>
                  </a:rPr>
                  <a:t>v</a:t>
                </a:r>
                <a:endParaRPr lang="en-US" altLang="zh-CN" sz="1500" dirty="0">
                  <a:latin typeface="Candara"/>
                  <a:cs typeface="Candara"/>
                </a:endParaRPr>
              </a:p>
            </p:txBody>
          </p:sp>
          <p:sp>
            <p:nvSpPr>
              <p:cNvPr id="12" name="Rectangle 19">
                <a:extLst>
                  <a:ext uri="{FF2B5EF4-FFF2-40B4-BE49-F238E27FC236}">
                    <a16:creationId xmlns:a16="http://schemas.microsoft.com/office/drawing/2014/main" id="{6756F984-874A-1C4B-8A42-CDDDB5717EC1}"/>
                  </a:ext>
                </a:extLst>
              </p:cNvPr>
              <p:cNvSpPr/>
              <p:nvPr/>
            </p:nvSpPr>
            <p:spPr>
              <a:xfrm>
                <a:off x="2117501" y="2173766"/>
                <a:ext cx="450341" cy="256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67" dirty="0">
                    <a:latin typeface="Candara"/>
                    <a:cs typeface="Candara"/>
                  </a:rPr>
                  <a:t>w</a:t>
                </a:r>
                <a:endParaRPr lang="en-US" altLang="zh-CN" sz="1500" dirty="0">
                  <a:latin typeface="Candara"/>
                  <a:cs typeface="Candara"/>
                </a:endParaRPr>
              </a:p>
            </p:txBody>
          </p:sp>
          <p:sp>
            <p:nvSpPr>
              <p:cNvPr id="13" name="Rectangle 19">
                <a:extLst>
                  <a:ext uri="{FF2B5EF4-FFF2-40B4-BE49-F238E27FC236}">
                    <a16:creationId xmlns:a16="http://schemas.microsoft.com/office/drawing/2014/main" id="{86C1160C-D987-D049-A526-3C634E7BE292}"/>
                  </a:ext>
                </a:extLst>
              </p:cNvPr>
              <p:cNvSpPr/>
              <p:nvPr/>
            </p:nvSpPr>
            <p:spPr>
              <a:xfrm>
                <a:off x="1392299" y="4153644"/>
                <a:ext cx="550767" cy="348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67" dirty="0">
                    <a:latin typeface="Candara"/>
                    <a:cs typeface="Candara"/>
                  </a:rPr>
                  <a:t>k</a:t>
                </a:r>
                <a:r>
                  <a:rPr lang="en-US" altLang="zh-CN" sz="1667" baseline="-25000" dirty="0">
                    <a:latin typeface="Candara"/>
                    <a:cs typeface="Candara"/>
                  </a:rPr>
                  <a:t>u</a:t>
                </a:r>
                <a:r>
                  <a:rPr lang="en-US" altLang="zh-CN" sz="1667" baseline="30000" dirty="0">
                    <a:latin typeface="Candara"/>
                    <a:cs typeface="Candara"/>
                  </a:rPr>
                  <a:t>0</a:t>
                </a:r>
                <a:endParaRPr lang="en-US" altLang="zh-CN" sz="1500" baseline="30000" dirty="0">
                  <a:latin typeface="Candara"/>
                  <a:cs typeface="Candara"/>
                </a:endParaRPr>
              </a:p>
            </p:txBody>
          </p:sp>
          <p:sp>
            <p:nvSpPr>
              <p:cNvPr id="14" name="Rectangle 19">
                <a:extLst>
                  <a:ext uri="{FF2B5EF4-FFF2-40B4-BE49-F238E27FC236}">
                    <a16:creationId xmlns:a16="http://schemas.microsoft.com/office/drawing/2014/main" id="{25AFF51C-3689-0148-9704-404FFA415DFB}"/>
                  </a:ext>
                </a:extLst>
              </p:cNvPr>
              <p:cNvSpPr/>
              <p:nvPr/>
            </p:nvSpPr>
            <p:spPr>
              <a:xfrm>
                <a:off x="1835696" y="4153644"/>
                <a:ext cx="550767" cy="348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67" dirty="0">
                    <a:latin typeface="Candara"/>
                    <a:cs typeface="Candara"/>
                  </a:rPr>
                  <a:t>k</a:t>
                </a:r>
                <a:r>
                  <a:rPr lang="en-US" altLang="zh-CN" sz="1667" baseline="-25000" dirty="0">
                    <a:latin typeface="Candara"/>
                    <a:cs typeface="Candara"/>
                  </a:rPr>
                  <a:t>u</a:t>
                </a:r>
                <a:r>
                  <a:rPr lang="en-US" altLang="zh-CN" sz="1667" baseline="30000" dirty="0">
                    <a:latin typeface="Candara"/>
                    <a:cs typeface="Candara"/>
                  </a:rPr>
                  <a:t>1</a:t>
                </a:r>
                <a:endParaRPr lang="en-US" altLang="zh-CN" sz="1500" baseline="30000" dirty="0">
                  <a:latin typeface="Candara"/>
                  <a:cs typeface="Candara"/>
                </a:endParaRPr>
              </a:p>
            </p:txBody>
          </p:sp>
          <p:sp>
            <p:nvSpPr>
              <p:cNvPr id="15" name="Rectangle 19">
                <a:extLst>
                  <a:ext uri="{FF2B5EF4-FFF2-40B4-BE49-F238E27FC236}">
                    <a16:creationId xmlns:a16="http://schemas.microsoft.com/office/drawing/2014/main" id="{D38BD40C-A287-E64E-B6D9-6B91AD287121}"/>
                  </a:ext>
                </a:extLst>
              </p:cNvPr>
              <p:cNvSpPr/>
              <p:nvPr/>
            </p:nvSpPr>
            <p:spPr>
              <a:xfrm>
                <a:off x="2415741" y="4153644"/>
                <a:ext cx="550767" cy="348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67" dirty="0">
                    <a:latin typeface="Candara"/>
                    <a:cs typeface="Candara"/>
                  </a:rPr>
                  <a:t>k</a:t>
                </a:r>
                <a:r>
                  <a:rPr lang="en-US" altLang="zh-CN" sz="1667" baseline="-25000" dirty="0">
                    <a:latin typeface="Candara"/>
                    <a:cs typeface="Candara"/>
                  </a:rPr>
                  <a:t>v</a:t>
                </a:r>
                <a:r>
                  <a:rPr lang="en-US" altLang="zh-CN" sz="1667" baseline="30000" dirty="0">
                    <a:latin typeface="Candara"/>
                    <a:cs typeface="Candara"/>
                  </a:rPr>
                  <a:t>0</a:t>
                </a:r>
                <a:endParaRPr lang="en-US" altLang="zh-CN" sz="1500" baseline="30000" dirty="0">
                  <a:latin typeface="Candara"/>
                  <a:cs typeface="Candara"/>
                </a:endParaRPr>
              </a:p>
            </p:txBody>
          </p:sp>
          <p:sp>
            <p:nvSpPr>
              <p:cNvPr id="16" name="Rectangle 19">
                <a:extLst>
                  <a:ext uri="{FF2B5EF4-FFF2-40B4-BE49-F238E27FC236}">
                    <a16:creationId xmlns:a16="http://schemas.microsoft.com/office/drawing/2014/main" id="{24D2AA1C-CEA7-644F-8927-90BADE1D5890}"/>
                  </a:ext>
                </a:extLst>
              </p:cNvPr>
              <p:cNvSpPr/>
              <p:nvPr/>
            </p:nvSpPr>
            <p:spPr>
              <a:xfrm>
                <a:off x="2797097" y="4153644"/>
                <a:ext cx="550767" cy="348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67" dirty="0">
                    <a:latin typeface="Candara"/>
                    <a:cs typeface="Candara"/>
                  </a:rPr>
                  <a:t>k</a:t>
                </a:r>
                <a:r>
                  <a:rPr lang="en-US" altLang="zh-CN" sz="1667" baseline="-25000" dirty="0">
                    <a:latin typeface="Candara"/>
                    <a:cs typeface="Candara"/>
                  </a:rPr>
                  <a:t>v</a:t>
                </a:r>
                <a:r>
                  <a:rPr lang="en-US" altLang="zh-CN" sz="1667" baseline="30000" dirty="0">
                    <a:latin typeface="Candara"/>
                    <a:cs typeface="Candara"/>
                  </a:rPr>
                  <a:t>1</a:t>
                </a:r>
                <a:endParaRPr lang="en-US" altLang="zh-CN" sz="1500" baseline="30000" dirty="0">
                  <a:latin typeface="Candara"/>
                  <a:cs typeface="Candara"/>
                </a:endParaRPr>
              </a:p>
            </p:txBody>
          </p:sp>
          <p:sp>
            <p:nvSpPr>
              <p:cNvPr id="17" name="Rectangle 19">
                <a:extLst>
                  <a:ext uri="{FF2B5EF4-FFF2-40B4-BE49-F238E27FC236}">
                    <a16:creationId xmlns:a16="http://schemas.microsoft.com/office/drawing/2014/main" id="{C314F2BE-28DF-834C-BF20-BCC88BF1FAA0}"/>
                  </a:ext>
                </a:extLst>
              </p:cNvPr>
              <p:cNvSpPr/>
              <p:nvPr/>
            </p:nvSpPr>
            <p:spPr>
              <a:xfrm>
                <a:off x="1868539" y="2651208"/>
                <a:ext cx="550767" cy="348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67" dirty="0">
                    <a:latin typeface="Candara"/>
                    <a:cs typeface="Candara"/>
                  </a:rPr>
                  <a:t>k</a:t>
                </a:r>
                <a:r>
                  <a:rPr lang="en-US" altLang="zh-CN" sz="1667" baseline="-25000" dirty="0">
                    <a:latin typeface="Candara"/>
                    <a:cs typeface="Candara"/>
                  </a:rPr>
                  <a:t>w</a:t>
                </a:r>
                <a:r>
                  <a:rPr lang="en-US" altLang="zh-CN" sz="1667" baseline="30000" dirty="0">
                    <a:latin typeface="Candara"/>
                    <a:cs typeface="Candara"/>
                  </a:rPr>
                  <a:t>0</a:t>
                </a:r>
                <a:endParaRPr lang="en-US" altLang="zh-CN" sz="1500" baseline="30000" dirty="0">
                  <a:latin typeface="Candara"/>
                  <a:cs typeface="Candara"/>
                </a:endParaRPr>
              </a:p>
            </p:txBody>
          </p:sp>
          <p:sp>
            <p:nvSpPr>
              <p:cNvPr id="18" name="Rectangle 19">
                <a:extLst>
                  <a:ext uri="{FF2B5EF4-FFF2-40B4-BE49-F238E27FC236}">
                    <a16:creationId xmlns:a16="http://schemas.microsoft.com/office/drawing/2014/main" id="{1D36393D-A8F2-634B-9A38-732449040BC2}"/>
                  </a:ext>
                </a:extLst>
              </p:cNvPr>
              <p:cNvSpPr/>
              <p:nvPr/>
            </p:nvSpPr>
            <p:spPr>
              <a:xfrm>
                <a:off x="2293041" y="2651208"/>
                <a:ext cx="550767" cy="348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67" dirty="0">
                    <a:latin typeface="Candara"/>
                    <a:cs typeface="Candara"/>
                  </a:rPr>
                  <a:t>k</a:t>
                </a:r>
                <a:r>
                  <a:rPr lang="en-US" altLang="zh-CN" sz="1667" baseline="-25000" dirty="0">
                    <a:latin typeface="Candara"/>
                    <a:cs typeface="Candara"/>
                  </a:rPr>
                  <a:t>w</a:t>
                </a:r>
                <a:r>
                  <a:rPr lang="en-US" altLang="zh-CN" sz="1667" baseline="30000" dirty="0">
                    <a:latin typeface="Candara"/>
                    <a:cs typeface="Candara"/>
                  </a:rPr>
                  <a:t>1</a:t>
                </a:r>
                <a:endParaRPr lang="en-US" altLang="zh-CN" sz="1500" baseline="30000" dirty="0">
                  <a:latin typeface="Candara"/>
                  <a:cs typeface="Candara"/>
                </a:endParaRPr>
              </a:p>
            </p:txBody>
          </p:sp>
        </p:grp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FA32CCFF-4A87-A243-81AA-0CCA23F7361B}"/>
                </a:ext>
              </a:extLst>
            </p:cNvPr>
            <p:cNvGrpSpPr/>
            <p:nvPr/>
          </p:nvGrpSpPr>
          <p:grpSpPr>
            <a:xfrm>
              <a:off x="5622646" y="2871772"/>
              <a:ext cx="2644313" cy="2159082"/>
              <a:chOff x="5622646" y="2871772"/>
              <a:chExt cx="2644313" cy="215908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9">
                    <a:extLst>
                      <a:ext uri="{FF2B5EF4-FFF2-40B4-BE49-F238E27FC236}">
                        <a16:creationId xmlns:a16="http://schemas.microsoft.com/office/drawing/2014/main" id="{FC491F2F-ED1C-5445-B3C1-D1385D0C50D3}"/>
                      </a:ext>
                    </a:extLst>
                  </p:cNvPr>
                  <p:cNvSpPr/>
                  <p:nvPr/>
                </p:nvSpPr>
                <p:spPr>
                  <a:xfrm>
                    <a:off x="7344616" y="2871772"/>
                    <a:ext cx="550767" cy="3231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5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15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ndara"/>
                                </a:rPr>
                                <m:t>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sz="15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w</m:t>
                              </m:r>
                            </m:sub>
                          </m:sSub>
                        </m:oMath>
                      </m:oMathPara>
                    </a14:m>
                    <a:endParaRPr lang="en-US" altLang="zh-CN" sz="1500" dirty="0">
                      <a:solidFill>
                        <a:srgbClr val="C00000"/>
                      </a:solidFill>
                      <a:latin typeface="Candara"/>
                      <a:cs typeface="Candara"/>
                    </a:endParaRPr>
                  </a:p>
                </p:txBody>
              </p:sp>
            </mc:Choice>
            <mc:Fallback xmlns="">
              <p:sp>
                <p:nvSpPr>
                  <p:cNvPr id="19" name="Rectangle 19">
                    <a:extLst>
                      <a:ext uri="{FF2B5EF4-FFF2-40B4-BE49-F238E27FC236}">
                        <a16:creationId xmlns:a16="http://schemas.microsoft.com/office/drawing/2014/main" id="{FC491F2F-ED1C-5445-B3C1-D1385D0C50D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44616" y="2871772"/>
                    <a:ext cx="550767" cy="3231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98884D7E-AA29-8247-BFEA-84A2477857C8}"/>
                      </a:ext>
                    </a:extLst>
                  </p:cNvPr>
                  <p:cNvSpPr/>
                  <p:nvPr/>
                </p:nvSpPr>
                <p:spPr>
                  <a:xfrm>
                    <a:off x="7716192" y="4697510"/>
                    <a:ext cx="550767" cy="3231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5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15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ndara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altLang="zh-CN" sz="15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oMath>
                      </m:oMathPara>
                    </a14:m>
                    <a:endParaRPr lang="en-US" altLang="zh-CN" sz="1500" dirty="0">
                      <a:solidFill>
                        <a:srgbClr val="C00000"/>
                      </a:solidFill>
                      <a:latin typeface="Candara"/>
                      <a:cs typeface="Candara"/>
                    </a:endParaRPr>
                  </a:p>
                </p:txBody>
              </p:sp>
            </mc:Choice>
            <mc:Fallback xmlns=""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98884D7E-AA29-8247-BFEA-84A2477857C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16192" y="4697510"/>
                    <a:ext cx="550767" cy="3231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19">
                    <a:extLst>
                      <a:ext uri="{FF2B5EF4-FFF2-40B4-BE49-F238E27FC236}">
                        <a16:creationId xmlns:a16="http://schemas.microsoft.com/office/drawing/2014/main" id="{54B28F52-AB09-F641-B48F-205D01A37A3B}"/>
                      </a:ext>
                    </a:extLst>
                  </p:cNvPr>
                  <p:cNvSpPr/>
                  <p:nvPr/>
                </p:nvSpPr>
                <p:spPr>
                  <a:xfrm>
                    <a:off x="5622646" y="4707689"/>
                    <a:ext cx="550767" cy="3231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5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15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ndara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altLang="zh-CN" sz="15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</m:oMath>
                      </m:oMathPara>
                    </a14:m>
                    <a:endParaRPr lang="en-US" altLang="zh-CN" sz="1500" dirty="0">
                      <a:solidFill>
                        <a:srgbClr val="C00000"/>
                      </a:solidFill>
                      <a:latin typeface="Candara"/>
                      <a:cs typeface="Candara"/>
                    </a:endParaRPr>
                  </a:p>
                </p:txBody>
              </p:sp>
            </mc:Choice>
            <mc:Fallback xmlns="">
              <p:sp>
                <p:nvSpPr>
                  <p:cNvPr id="21" name="Rectangle 19">
                    <a:extLst>
                      <a:ext uri="{FF2B5EF4-FFF2-40B4-BE49-F238E27FC236}">
                        <a16:creationId xmlns:a16="http://schemas.microsoft.com/office/drawing/2014/main" id="{54B28F52-AB09-F641-B48F-205D01A37A3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22646" y="4707689"/>
                    <a:ext cx="550767" cy="3231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表格 22">
                <a:extLst>
                  <a:ext uri="{FF2B5EF4-FFF2-40B4-BE49-F238E27FC236}">
                    <a16:creationId xmlns:a16="http://schemas.microsoft.com/office/drawing/2014/main" id="{C2569AB8-86B8-2C41-BE33-0E7082D5CF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6739941"/>
                  </p:ext>
                </p:extLst>
              </p:nvPr>
            </p:nvGraphicFramePr>
            <p:xfrm>
              <a:off x="1293136" y="3132939"/>
              <a:ext cx="2093920" cy="150133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81752">
                      <a:extLst>
                        <a:ext uri="{9D8B030D-6E8A-4147-A177-3AD203B41FA5}">
                          <a16:colId xmlns:a16="http://schemas.microsoft.com/office/drawing/2014/main" val="734941780"/>
                        </a:ext>
                      </a:extLst>
                    </a:gridCol>
                    <a:gridCol w="1512168">
                      <a:extLst>
                        <a:ext uri="{9D8B030D-6E8A-4147-A177-3AD203B41FA5}">
                          <a16:colId xmlns:a16="http://schemas.microsoft.com/office/drawing/2014/main" val="1930445365"/>
                        </a:ext>
                      </a:extLst>
                    </a:gridCol>
                  </a:tblGrid>
                  <a:tr h="293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b="0" baseline="0" dirty="0">
                              <a:solidFill>
                                <a:schemeClr val="tx1"/>
                              </a:solidFill>
                            </a:rPr>
                            <a:t>(0,0)</a:t>
                          </a:r>
                          <a:endParaRPr lang="zh-CN" altLang="en-US" sz="16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EAE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6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EAEDF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3664522"/>
                      </a:ext>
                    </a:extLst>
                  </a:tr>
                  <a:tr h="293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b="0" baseline="0" dirty="0"/>
                            <a:t>(0,1)</a:t>
                          </a:r>
                          <a:endParaRPr lang="zh-CN" altLang="en-US" sz="1600" b="0" baseline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600" b="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50628708"/>
                      </a:ext>
                    </a:extLst>
                  </a:tr>
                  <a:tr h="293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b="0" baseline="0" dirty="0"/>
                            <a:t>(1,0)</a:t>
                          </a:r>
                          <a:endParaRPr lang="zh-CN" altLang="en-US" sz="1600" b="0" baseline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600" b="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156974"/>
                      </a:ext>
                    </a:extLst>
                  </a:tr>
                  <a:tr h="29361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b="0" baseline="0" dirty="0"/>
                            <a:t>(1,1)</a:t>
                          </a:r>
                          <a:endParaRPr lang="zh-CN" altLang="en-US" sz="1600" b="0" baseline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sub>
                                </m:s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𝐾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b>
                                      <m:sup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1600" b="0" baseline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49605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表格 22">
                <a:extLst>
                  <a:ext uri="{FF2B5EF4-FFF2-40B4-BE49-F238E27FC236}">
                    <a16:creationId xmlns:a16="http://schemas.microsoft.com/office/drawing/2014/main" id="{C2569AB8-86B8-2C41-BE33-0E7082D5CF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6739941"/>
                  </p:ext>
                </p:extLst>
              </p:nvPr>
            </p:nvGraphicFramePr>
            <p:xfrm>
              <a:off x="1293136" y="3132939"/>
              <a:ext cx="2093920" cy="150133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81752">
                      <a:extLst>
                        <a:ext uri="{9D8B030D-6E8A-4147-A177-3AD203B41FA5}">
                          <a16:colId xmlns:a16="http://schemas.microsoft.com/office/drawing/2014/main" val="734941780"/>
                        </a:ext>
                      </a:extLst>
                    </a:gridCol>
                    <a:gridCol w="1512168">
                      <a:extLst>
                        <a:ext uri="{9D8B030D-6E8A-4147-A177-3AD203B41FA5}">
                          <a16:colId xmlns:a16="http://schemas.microsoft.com/office/drawing/2014/main" val="1930445365"/>
                        </a:ext>
                      </a:extLst>
                    </a:gridCol>
                  </a:tblGrid>
                  <a:tr h="37617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b="0" baseline="0" dirty="0">
                              <a:solidFill>
                                <a:schemeClr val="tx1"/>
                              </a:solidFill>
                            </a:rPr>
                            <a:t>(0,0)</a:t>
                          </a:r>
                          <a:endParaRPr lang="zh-CN" altLang="en-US" sz="1600" b="0" baseline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EAE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7"/>
                          <a:stretch>
                            <a:fillRect l="-38333" t="-3333" r="-833" b="-30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3664522"/>
                      </a:ext>
                    </a:extLst>
                  </a:tr>
                  <a:tr h="37230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b="0" baseline="0" dirty="0"/>
                            <a:t>(0,1)</a:t>
                          </a:r>
                          <a:endParaRPr lang="zh-CN" altLang="en-US" sz="1600" b="0" baseline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7"/>
                          <a:stretch>
                            <a:fillRect l="-38333" t="-106897" r="-833" b="-2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50628708"/>
                      </a:ext>
                    </a:extLst>
                  </a:tr>
                  <a:tr h="37642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b="0" baseline="0" dirty="0"/>
                            <a:t>(1,0)</a:t>
                          </a:r>
                          <a:endParaRPr lang="zh-CN" altLang="en-US" sz="1600" b="0" baseline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7"/>
                          <a:stretch>
                            <a:fillRect l="-38333" t="-200000" r="-833" b="-10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156974"/>
                      </a:ext>
                    </a:extLst>
                  </a:tr>
                  <a:tr h="37642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b="0" baseline="0" dirty="0"/>
                            <a:t>(1,1)</a:t>
                          </a:r>
                          <a:endParaRPr lang="zh-CN" altLang="en-US" sz="1600" b="0" baseline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7"/>
                          <a:stretch>
                            <a:fillRect l="-38333" t="-300000" r="-833" b="-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496054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0929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3DDB08E7-90D9-9F4E-B906-F407FB09F3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1129308"/>
                <a:ext cx="8003232" cy="458569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b="1" dirty="0">
                    <a:solidFill>
                      <a:schemeClr val="tx1"/>
                    </a:solidFill>
                  </a:rPr>
                  <a:t>Input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: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x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y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of length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n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from P</a:t>
                </a:r>
                <a:r>
                  <a:rPr lang="en-US" altLang="zh-CN" sz="20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and P</a:t>
                </a:r>
                <a:r>
                  <a:rPr lang="en-US" altLang="zh-CN" sz="2000" baseline="-25000" dirty="0">
                    <a:solidFill>
                      <a:schemeClr val="tx1"/>
                    </a:solidFill>
                  </a:rPr>
                  <a:t>2</a:t>
                </a: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generates a garbled circuit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G(C)</a:t>
                </a:r>
              </a:p>
              <a:p>
                <a:pPr lvl="1"/>
                <a:r>
                  <a:rPr lang="en-US" altLang="zh-CN" sz="1800" b="1" dirty="0">
                    <a:solidFill>
                      <a:schemeClr val="tx1"/>
                    </a:solidFill>
                  </a:rPr>
                  <a:t>K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L</a:t>
                </a:r>
                <a:r>
                  <a:rPr lang="en-US" altLang="zh-CN" sz="1800" b="1" baseline="30000" dirty="0">
                    <a:solidFill>
                      <a:schemeClr val="tx1"/>
                    </a:solidFill>
                  </a:rPr>
                  <a:t>0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, K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L</a:t>
                </a:r>
                <a:r>
                  <a:rPr lang="en-US" altLang="zh-CN" sz="1800" b="1" baseline="30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are the keys on wire </a:t>
                </a:r>
                <a:r>
                  <a:rPr lang="en-US" altLang="zh-CN" sz="1800" b="1" dirty="0" err="1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 err="1">
                    <a:solidFill>
                      <a:schemeClr val="tx1"/>
                    </a:solidFill>
                  </a:rPr>
                  <a:t>L</a:t>
                </a:r>
                <a:endParaRPr lang="en-US" altLang="zh-CN" sz="1800" b="1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Let 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, … </a:t>
                </a:r>
                <a:r>
                  <a:rPr lang="en-US" altLang="zh-CN" sz="1800" b="1" dirty="0" err="1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 err="1">
                    <a:solidFill>
                      <a:schemeClr val="tx1"/>
                    </a:solidFill>
                  </a:rPr>
                  <a:t>n</a:t>
                </a:r>
                <a:r>
                  <a:rPr lang="en-US" altLang="zh-CN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be the input wires of 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and 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n+1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, … w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2n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be the input wires of 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sends to 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G(C)</a:t>
                </a:r>
                <a:r>
                  <a: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 strings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sSub>
                          <m:sSubPr>
                            <m:ctrlP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sup>
                    </m:sSubSup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,…</m:t>
                    </m:r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CN" sz="20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sSub>
                          <m:sSubPr>
                            <m:ctrlPr>
                              <a:rPr lang="en-US" altLang="zh-CN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sup>
                    </m:sSubSup>
                  </m:oMath>
                </a14:m>
                <a:endPara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and 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run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n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OTs in parallel</a:t>
                </a:r>
              </a:p>
              <a:p>
                <a:pPr lvl="1"/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inputs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  <m:r>
                      <a:rPr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bSup>
                  </m:oMath>
                </a14:m>
                <a:r>
                  <a:rPr lang="en-US" altLang="zh-CN" sz="1800" b="1" dirty="0">
                    <a:solidFill>
                      <a:schemeClr val="tx1"/>
                    </a:solidFill>
                  </a:rPr>
                  <a:t>)</a:t>
                </a:r>
              </a:p>
              <a:p>
                <a:pPr lvl="1"/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inputs </a:t>
                </a:r>
                <a:r>
                  <a:rPr lang="en-US" altLang="zh-CN" sz="1800" b="1" dirty="0" err="1">
                    <a:solidFill>
                      <a:schemeClr val="tx1"/>
                    </a:solidFill>
                  </a:rPr>
                  <a:t>y</a:t>
                </a:r>
                <a:r>
                  <a:rPr lang="en-US" altLang="zh-CN" sz="1800" b="1" baseline="-25000" dirty="0" err="1">
                    <a:solidFill>
                      <a:schemeClr val="tx1"/>
                    </a:solidFill>
                  </a:rPr>
                  <a:t>i</a:t>
                </a:r>
                <a:endParaRPr lang="en-US" altLang="zh-CN" sz="1800" b="1" baseline="-25000" dirty="0">
                  <a:solidFill>
                    <a:schemeClr val="tx1"/>
                  </a:solidFill>
                </a:endParaRP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Given all keys, P2 computes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G(C)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 obtains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C(</a:t>
                </a:r>
                <a:r>
                  <a:rPr lang="en-US" altLang="zh-CN" sz="2000" b="1" dirty="0" err="1">
                    <a:solidFill>
                      <a:schemeClr val="tx1"/>
                    </a:solidFill>
                  </a:rPr>
                  <a:t>x,y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</a:p>
              <a:p>
                <a:pPr lvl="1"/>
                <a:endParaRPr lang="en-US" altLang="zh-CN" sz="1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3DDB08E7-90D9-9F4E-B906-F407FB09F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129308"/>
                <a:ext cx="8003232" cy="4585692"/>
              </a:xfrm>
              <a:prstGeom prst="rect">
                <a:avLst/>
              </a:prstGeom>
              <a:blipFill>
                <a:blip r:embed="rId3"/>
                <a:stretch>
                  <a:fillRect l="-635" r="-12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Yao</a:t>
            </a:r>
            <a:r>
              <a:rPr lang="en-US" altLang="zh-CN" dirty="0">
                <a:latin typeface="+mn-lt"/>
              </a:rPr>
              <a:t>'</a:t>
            </a:r>
            <a:r>
              <a:rPr lang="en-US" altLang="zh-CN" dirty="0"/>
              <a:t>s Protocol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GC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52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3DDB08E7-90D9-9F4E-B906-F407FB09F38C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003232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</a:rPr>
              <a:t>Two-party</a:t>
            </a:r>
            <a:r>
              <a:rPr lang="zh-CN" altLang="en-US" sz="2000" dirty="0">
                <a:solidFill>
                  <a:schemeClr val="tx1"/>
                </a:solidFill>
              </a:rPr>
              <a:t> 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lvl="1"/>
            <a:r>
              <a:rPr lang="en-US" altLang="zh-CN" sz="1600" dirty="0">
                <a:solidFill>
                  <a:schemeClr val="tx1"/>
                </a:solidFill>
              </a:rPr>
              <a:t>Yao</a:t>
            </a:r>
            <a:r>
              <a:rPr lang="en-US" altLang="zh-CN" sz="1600" dirty="0">
                <a:solidFill>
                  <a:schemeClr val="tx1"/>
                </a:solidFill>
                <a:latin typeface="+mn-lt"/>
              </a:rPr>
              <a:t>'</a:t>
            </a:r>
            <a:r>
              <a:rPr lang="en-US" altLang="zh-CN" sz="1600" dirty="0">
                <a:solidFill>
                  <a:schemeClr val="tx1"/>
                </a:solidFill>
              </a:rPr>
              <a:t>s protocol</a:t>
            </a:r>
          </a:p>
          <a:p>
            <a:pPr lvl="1"/>
            <a:r>
              <a:rPr lang="en-US" altLang="zh-CN" sz="1600" dirty="0" err="1">
                <a:solidFill>
                  <a:schemeClr val="tx1"/>
                </a:solidFill>
              </a:rPr>
              <a:t>TinyOT</a:t>
            </a:r>
            <a:r>
              <a:rPr lang="en-US" altLang="zh-CN" sz="1600" dirty="0">
                <a:solidFill>
                  <a:schemeClr val="tx1"/>
                </a:solidFill>
              </a:rPr>
              <a:t> protocol</a:t>
            </a:r>
          </a:p>
          <a:p>
            <a:pPr lvl="1"/>
            <a:r>
              <a:rPr lang="en-US" altLang="zh-CN" sz="1600" dirty="0" err="1">
                <a:solidFill>
                  <a:schemeClr val="tx1"/>
                </a:solidFill>
              </a:rPr>
              <a:t>Obliv</a:t>
            </a:r>
            <a:r>
              <a:rPr lang="en-US" altLang="zh-CN" sz="1600" dirty="0">
                <a:solidFill>
                  <a:schemeClr val="tx1"/>
                </a:solidFill>
              </a:rPr>
              <a:t>-C</a:t>
            </a:r>
          </a:p>
          <a:p>
            <a:pPr lvl="1"/>
            <a:endParaRPr lang="en-US" altLang="zh-CN" sz="1600" dirty="0">
              <a:solidFill>
                <a:schemeClr val="tx1"/>
              </a:solidFill>
            </a:endParaRPr>
          </a:p>
          <a:p>
            <a:r>
              <a:rPr lang="en-US" altLang="zh-CN" sz="1800" dirty="0">
                <a:solidFill>
                  <a:schemeClr val="tx1"/>
                </a:solidFill>
              </a:rPr>
              <a:t>Multi-party 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BMR protocol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GMW protocol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SPDZ protocol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Different </a:t>
            </a:r>
            <a:r>
              <a:rPr lang="en-US" altLang="zh-CN" dirty="0" err="1"/>
              <a:t>sMPC</a:t>
            </a:r>
            <a:r>
              <a:rPr lang="en-US" altLang="zh-CN" dirty="0"/>
              <a:t> Protocols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DP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Differential privacy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1383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'</a:t>
            </a:r>
            <a:r>
              <a:rPr lang="en-US" altLang="zh-CN" sz="2000" dirty="0"/>
              <a:t>s database, but cannot access a single database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620354"/>
              </p:ext>
            </p:extLst>
          </p:nvPr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227027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577409" y="192139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76582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241694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500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53997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'</a:t>
            </a:r>
            <a:r>
              <a:rPr lang="en-US" altLang="zh-CN" sz="2000" dirty="0"/>
              <a:t>s database, but cannot access a single database entry</a:t>
            </a:r>
          </a:p>
          <a:p>
            <a:pPr lvl="1"/>
            <a:r>
              <a:rPr lang="en-US" altLang="zh-CN" sz="1800" dirty="0"/>
              <a:t>Naïve method: reject Alice to access single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227027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06552" y="1909536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== "Tom"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76582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241694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Reject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20131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'</a:t>
            </a:r>
            <a:r>
              <a:rPr lang="en-US" altLang="zh-CN" sz="2000" dirty="0"/>
              <a:t>s database, but cannot access a single database entry</a:t>
            </a:r>
          </a:p>
          <a:p>
            <a:pPr lvl="1"/>
            <a:r>
              <a:rPr lang="en-US" altLang="zh-CN" sz="1800" dirty="0"/>
              <a:t>Naïve method: reject Alice to access single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192209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06552" y="1561356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293296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1944418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500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4382F3B-671C-C044-97EC-807DA4490A7E}"/>
              </a:ext>
            </a:extLst>
          </p:cNvPr>
          <p:cNvCxnSpPr>
            <a:cxnSpLocks/>
          </p:cNvCxnSpPr>
          <p:nvPr/>
        </p:nvCxnSpPr>
        <p:spPr>
          <a:xfrm>
            <a:off x="2577409" y="2729077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39A91DAA-DE4E-164C-8DDA-79F4C9FC2379}"/>
              </a:ext>
            </a:extLst>
          </p:cNvPr>
          <p:cNvSpPr/>
          <p:nvPr/>
        </p:nvSpPr>
        <p:spPr>
          <a:xfrm>
            <a:off x="2206552" y="2368339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!= "Tom"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E5F86E2-5D98-EC4C-9CBD-B8B5010E5203}"/>
              </a:ext>
            </a:extLst>
          </p:cNvPr>
          <p:cNvCxnSpPr>
            <a:cxnSpLocks/>
          </p:cNvCxnSpPr>
          <p:nvPr/>
        </p:nvCxnSpPr>
        <p:spPr>
          <a:xfrm>
            <a:off x="2577409" y="3100279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9">
            <a:extLst>
              <a:ext uri="{FF2B5EF4-FFF2-40B4-BE49-F238E27FC236}">
                <a16:creationId xmlns:a16="http://schemas.microsoft.com/office/drawing/2014/main" id="{49D58F42-D0CF-4E43-9786-386EC1F2196C}"/>
              </a:ext>
            </a:extLst>
          </p:cNvPr>
          <p:cNvSpPr/>
          <p:nvPr/>
        </p:nvSpPr>
        <p:spPr>
          <a:xfrm>
            <a:off x="2577409" y="2751401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380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9" name="椭圆形标注 18">
            <a:extLst>
              <a:ext uri="{FF2B5EF4-FFF2-40B4-BE49-F238E27FC236}">
                <a16:creationId xmlns:a16="http://schemas.microsoft.com/office/drawing/2014/main" id="{F69B8702-635B-8D45-90B8-65F3F7AE2FF2}"/>
              </a:ext>
            </a:extLst>
          </p:cNvPr>
          <p:cNvSpPr/>
          <p:nvPr/>
        </p:nvSpPr>
        <p:spPr>
          <a:xfrm>
            <a:off x="0" y="1066445"/>
            <a:ext cx="1944216" cy="855649"/>
          </a:xfrm>
          <a:prstGeom prst="wedgeEllipseCallout">
            <a:avLst>
              <a:gd name="adj1" fmla="val 46734"/>
              <a:gd name="adj2" fmla="val 814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Tom has 120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59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13" grpId="0"/>
      <p:bldP spid="18" grpId="0"/>
      <p:bldP spid="1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Differential privacy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3324"/>
                <a:ext cx="8327268" cy="4023636"/>
              </a:xfrm>
            </p:spPr>
            <p:txBody>
              <a:bodyPr>
                <a:noAutofit/>
              </a:bodyPr>
              <a:lstStyle/>
              <a:p>
                <a:r>
                  <a:rPr kumimoji="1" lang="en-US" altLang="zh-CN" sz="2000" dirty="0"/>
                  <a:t>Allow user to perform a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random function M </a:t>
                </a:r>
                <a:r>
                  <a:rPr kumimoji="1" lang="en-US" altLang="zh-CN" sz="2000" dirty="0"/>
                  <a:t>on data set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D = {a</a:t>
                </a:r>
                <a:r>
                  <a:rPr kumimoji="1"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, … a</a:t>
                </a:r>
                <a:r>
                  <a:rPr kumimoji="1" lang="en-US" altLang="zh-CN" sz="2000" b="1" baseline="-25000" dirty="0">
                    <a:solidFill>
                      <a:schemeClr val="tx1"/>
                    </a:solidFill>
                  </a:rPr>
                  <a:t>n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}</a:t>
                </a:r>
                <a:r>
                  <a:rPr kumimoji="1" lang="en-US" altLang="zh-CN" sz="2000" dirty="0"/>
                  <a:t>, but get nothing about any individual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entry of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D</a:t>
                </a:r>
              </a:p>
              <a:p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20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2000" dirty="0"/>
                  <a:t>-DP if: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kumimoji="1"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1" lang="en-US" altLang="zh-CN" sz="1800">
                            <a:latin typeface="Cambria Math" panose="02040503050406030204" pitchFamily="18" charset="0"/>
                          </a:rPr>
                          <m:t>For</m:t>
                        </m:r>
                        <m:r>
                          <a:rPr kumimoji="1" lang="en-US" altLang="zh-CN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800">
                            <a:latin typeface="Cambria Math" panose="02040503050406030204" pitchFamily="18" charset="0"/>
                          </a:rPr>
                          <m:t>all</m:t>
                        </m:r>
                        <m:r>
                          <a:rPr kumimoji="1" lang="en-US" altLang="zh-CN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800">
                            <a:latin typeface="Cambria Math" panose="02040503050406030204" pitchFamily="18" charset="0"/>
                          </a:rPr>
                          <m:t>datasets</m:t>
                        </m:r>
                        <m:r>
                          <a:rPr kumimoji="1" lang="en-US" altLang="zh-CN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𝐃</m:t>
                        </m:r>
                        <m:r>
                          <a:rPr kumimoji="1" lang="en-US" altLang="zh-CN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800" b="0" i="0" smtClean="0">
                            <a:latin typeface="Cambria Math" panose="02040503050406030204" pitchFamily="18" charset="0"/>
                          </a:rPr>
                          <m:t>and</m:t>
                        </m:r>
                        <m:r>
                          <a:rPr kumimoji="1" lang="en-US" altLang="zh-CN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𝐃</m:t>
                            </m:r>
                          </m:e>
                          <m:sup>
                            <m:r>
                              <a:rPr kumimoji="1" lang="en-US" altLang="zh-CN" sz="18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kumimoji="1" lang="en-US" altLang="zh-CN" sz="1800" b="0" i="1">
                            <a:latin typeface="Cambria Math" panose="02040503050406030204" pitchFamily="18" charset="0"/>
                          </a:rPr>
                          <m:t>that</m:t>
                        </m:r>
                        <m:r>
                          <a:rPr kumimoji="1" lang="en-US" altLang="zh-CN" sz="1800" b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𝐝𝐢𝐟𝐟𝐞𝐫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𝐨𝐧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𝐬𝐢𝐧𝐠𝐥𝐞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𝐞𝐥𝐞𝐦𝐞𝐧𝐭</m:t>
                        </m:r>
                        <m:r>
                          <a:rPr kumimoji="1" lang="en-US" altLang="zh-CN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</m:fName>
                      <m:e>
                        <m:r>
                          <a:rPr kumimoji="1" lang="en-US" altLang="zh-CN" sz="18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𝐏𝐫</m:t>
                        </m:r>
                        <m:d>
                          <m:dPr>
                            <m:ctrlP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𝑴</m:t>
                            </m:r>
                            <m:d>
                              <m:dPr>
                                <m:ctrlPr>
                                  <a:rPr kumimoji="1" lang="en-US" altLang="zh-CN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𝑫</m:t>
                                </m:r>
                              </m:e>
                            </m:d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func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sup>
                    </m:sSup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kumimoji="1" lang="en-US" altLang="zh-CN" sz="18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𝐏𝐫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𝑴</m:t>
                    </m:r>
                    <m:d>
                      <m:d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𝑫</m:t>
                            </m:r>
                          </m:e>
                          <m:sup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kumimoji="1" lang="en-US" altLang="zh-CN" sz="1800" b="1" dirty="0">
                  <a:solidFill>
                    <a:schemeClr val="tx1"/>
                  </a:solidFill>
                </a:endParaRPr>
              </a:p>
              <a:p>
                <a:r>
                  <a:rPr kumimoji="1" lang="en-US" altLang="zh-CN" sz="2000" dirty="0"/>
                  <a:t>Security properties</a:t>
                </a:r>
              </a:p>
              <a:p>
                <a:pPr lvl="1"/>
                <a:r>
                  <a:rPr kumimoji="1" lang="en-US" altLang="zh-CN" sz="1800" dirty="0"/>
                  <a:t>Robustness to post-processing</a:t>
                </a:r>
              </a:p>
              <a:p>
                <a:pPr lvl="2"/>
                <a:r>
                  <a:rPr kumimoji="1" lang="en-US" altLang="zh-CN" sz="1400" b="1" dirty="0">
                    <a:solidFill>
                      <a:schemeClr val="accent2"/>
                    </a:solidFill>
                  </a:rPr>
                  <a:t>User can perform any operation on the result of M, and get nothing about the individual entry of D</a:t>
                </a:r>
              </a:p>
              <a:p>
                <a:pPr lvl="1"/>
                <a:r>
                  <a:rPr kumimoji="1" lang="en-US" altLang="zh-CN" sz="1800" dirty="0"/>
                  <a:t>Composability</a:t>
                </a:r>
              </a:p>
              <a:p>
                <a:pPr lvl="1"/>
                <a:r>
                  <a:rPr kumimoji="1" lang="en-US" altLang="zh-CN" sz="1800" dirty="0"/>
                  <a:t>Group privacy</a:t>
                </a:r>
              </a:p>
              <a:p>
                <a:pPr lvl="1"/>
                <a:endParaRPr kumimoji="1" lang="en-US" altLang="zh-CN" sz="1800" dirty="0"/>
              </a:p>
            </p:txBody>
          </p:sp>
        </mc:Choice>
        <mc:Fallback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3324"/>
                <a:ext cx="8327268" cy="4023636"/>
              </a:xfrm>
              <a:blipFill>
                <a:blip r:embed="rId2"/>
                <a:stretch>
                  <a:fillRect l="-610" r="-1982" b="-8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747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Properties of Differential privacy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3324"/>
                <a:ext cx="8327268" cy="4212810"/>
              </a:xfrm>
            </p:spPr>
            <p:txBody>
              <a:bodyPr>
                <a:noAutofit/>
              </a:bodyPr>
              <a:lstStyle/>
              <a:p>
                <a:r>
                  <a:rPr kumimoji="1" lang="en-US" altLang="zh-CN" sz="2000" dirty="0"/>
                  <a:t>Robustness to post-processing</a:t>
                </a:r>
              </a:p>
              <a:p>
                <a:pPr lvl="1"/>
                <a:r>
                  <a:rPr kumimoji="1" lang="en-US" altLang="zh-CN" sz="1800" dirty="0"/>
                  <a:t>User can perform </a:t>
                </a:r>
                <a:r>
                  <a:rPr kumimoji="1" lang="en-US" altLang="zh-CN" sz="1800" b="1" dirty="0">
                    <a:solidFill>
                      <a:srgbClr val="C00000"/>
                    </a:solidFill>
                  </a:rPr>
                  <a:t>any operation</a:t>
                </a:r>
                <a:r>
                  <a:rPr kumimoji="1" lang="en-US" altLang="zh-CN" sz="1800" dirty="0">
                    <a:solidFill>
                      <a:srgbClr val="C00000"/>
                    </a:solidFill>
                  </a:rPr>
                  <a:t> </a:t>
                </a:r>
                <a:r>
                  <a:rPr kumimoji="1" lang="en-US" altLang="zh-CN" sz="1800" dirty="0"/>
                  <a:t>on the result of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</a:p>
              <a:p>
                <a:r>
                  <a:rPr kumimoji="1" lang="en-US" altLang="zh-CN" sz="2000" dirty="0"/>
                  <a:t>Composability</a:t>
                </a:r>
              </a:p>
              <a:p>
                <a:pPr lvl="1"/>
                <a:r>
                  <a:rPr kumimoji="1" lang="en-US" altLang="zh-CN" sz="1800" dirty="0"/>
                  <a:t>Let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 = (M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, … 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n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)</a:t>
                </a:r>
              </a:p>
              <a:p>
                <a:pPr lvl="1"/>
                <a:r>
                  <a:rPr kumimoji="1" lang="en-US" altLang="zh-CN" sz="1800" dirty="0"/>
                  <a:t>If all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i</a:t>
                </a:r>
                <a:r>
                  <a:rPr kumimoji="1" lang="en-US" altLang="zh-CN" sz="1800" dirty="0"/>
                  <a:t> performs on the same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, then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kumimoji="1" lang="en-US" altLang="zh-CN" sz="1800" dirty="0">
                    <a:solidFill>
                      <a:schemeClr val="tx1"/>
                    </a:solidFill>
                  </a:rPr>
                  <a:t>-</a:t>
                </a:r>
                <a:r>
                  <a:rPr kumimoji="1" lang="en-US" altLang="zh-CN" sz="1800" dirty="0"/>
                  <a:t>DP</a:t>
                </a:r>
              </a:p>
              <a:p>
                <a:pPr lvl="1"/>
                <a:r>
                  <a:rPr kumimoji="1" lang="en-US" altLang="zh-CN" sz="1800" dirty="0"/>
                  <a:t>If each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i</a:t>
                </a:r>
                <a:r>
                  <a:rPr kumimoji="1" lang="en-US" altLang="zh-CN" sz="1800" dirty="0"/>
                  <a:t> performs on the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-25000" dirty="0"/>
                  <a:t>i</a:t>
                </a:r>
                <a:r>
                  <a:rPr kumimoji="1" lang="en-US" altLang="zh-CN" sz="1800" dirty="0"/>
                  <a:t>, then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𝒎𝒂𝒙</m:t>
                        </m:r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sz="1800" dirty="0">
                    <a:solidFill>
                      <a:schemeClr val="tx1"/>
                    </a:solidFill>
                  </a:rPr>
                  <a:t>-</a:t>
                </a:r>
                <a:r>
                  <a:rPr kumimoji="1" lang="en-US" altLang="zh-CN" sz="1800" dirty="0"/>
                  <a:t>DP</a:t>
                </a:r>
              </a:p>
              <a:p>
                <a:r>
                  <a:rPr kumimoji="1" lang="en-US" altLang="zh-CN" sz="2000" dirty="0"/>
                  <a:t>Group privacy</a:t>
                </a:r>
              </a:p>
              <a:p>
                <a:pPr lvl="1"/>
                <a:r>
                  <a:rPr kumimoji="1" lang="en-US" altLang="zh-CN" sz="1800" dirty="0"/>
                  <a:t>If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1800" dirty="0"/>
                  <a:t>-DP for all datasets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30000" dirty="0">
                    <a:solidFill>
                      <a:schemeClr val="tx1"/>
                    </a:solidFill>
                    <a:latin typeface="+mn-lt"/>
                  </a:rPr>
                  <a:t>'</a:t>
                </a:r>
                <a:r>
                  <a:rPr kumimoji="1" lang="en-US" altLang="zh-CN" sz="1800" dirty="0"/>
                  <a:t> that differ on one elements</a:t>
                </a:r>
              </a:p>
              <a:p>
                <a:pPr lvl="1"/>
                <a:r>
                  <a:rPr kumimoji="1" lang="en-US" altLang="zh-CN" sz="1800" dirty="0"/>
                  <a:t>-&gt;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c</a:t>
                </a:r>
                <a:r>
                  <a:rPr kumimoji="1" lang="en-US" altLang="zh-CN" sz="1800" dirty="0"/>
                  <a:t>-DP for all datasets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30000" dirty="0">
                    <a:solidFill>
                      <a:schemeClr val="tx1"/>
                    </a:solidFill>
                    <a:latin typeface="+mn-lt"/>
                  </a:rPr>
                  <a:t>'</a:t>
                </a:r>
                <a:r>
                  <a:rPr kumimoji="1" lang="en-US" altLang="zh-CN" sz="1800" dirty="0"/>
                  <a:t> that differ on </a:t>
                </a:r>
                <a:r>
                  <a:rPr kumimoji="1" lang="en-US" altLang="zh-CN" sz="1800" b="1" dirty="0"/>
                  <a:t>c</a:t>
                </a:r>
                <a:r>
                  <a:rPr kumimoji="1" lang="en-US" altLang="zh-CN" sz="1800" dirty="0"/>
                  <a:t> elements</a:t>
                </a:r>
              </a:p>
              <a:p>
                <a:pPr lvl="1"/>
                <a:endParaRPr kumimoji="1" lang="en-US" altLang="zh-CN" sz="2000" dirty="0"/>
              </a:p>
            </p:txBody>
          </p:sp>
        </mc:Choice>
        <mc:Fallback xmlns="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3324"/>
                <a:ext cx="8327268" cy="4212810"/>
              </a:xfrm>
              <a:blipFill>
                <a:blip r:embed="rId2"/>
                <a:stretch>
                  <a:fillRect l="-6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431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When DP is Enabled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1800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944" y="2961071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516" y="2921236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324574"/>
              </p:ext>
            </p:extLst>
          </p:nvPr>
        </p:nvGraphicFramePr>
        <p:xfrm>
          <a:off x="6891447" y="2238129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92600" y="2786190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21743" y="2425452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92600" y="3157392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92600" y="2808514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~480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4382F3B-671C-C044-97EC-807DA4490A7E}"/>
              </a:ext>
            </a:extLst>
          </p:cNvPr>
          <p:cNvCxnSpPr>
            <a:cxnSpLocks/>
          </p:cNvCxnSpPr>
          <p:nvPr/>
        </p:nvCxnSpPr>
        <p:spPr>
          <a:xfrm>
            <a:off x="2592600" y="3593173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39A91DAA-DE4E-164C-8DDA-79F4C9FC2379}"/>
              </a:ext>
            </a:extLst>
          </p:cNvPr>
          <p:cNvSpPr/>
          <p:nvPr/>
        </p:nvSpPr>
        <p:spPr>
          <a:xfrm>
            <a:off x="2221743" y="3232435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!= "Tom"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E5F86E2-5D98-EC4C-9CBD-B8B5010E5203}"/>
              </a:ext>
            </a:extLst>
          </p:cNvPr>
          <p:cNvCxnSpPr>
            <a:cxnSpLocks/>
          </p:cNvCxnSpPr>
          <p:nvPr/>
        </p:nvCxnSpPr>
        <p:spPr>
          <a:xfrm>
            <a:off x="2592600" y="3964375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9">
            <a:extLst>
              <a:ext uri="{FF2B5EF4-FFF2-40B4-BE49-F238E27FC236}">
                <a16:creationId xmlns:a16="http://schemas.microsoft.com/office/drawing/2014/main" id="{49D58F42-D0CF-4E43-9786-386EC1F2196C}"/>
              </a:ext>
            </a:extLst>
          </p:cNvPr>
          <p:cNvSpPr/>
          <p:nvPr/>
        </p:nvSpPr>
        <p:spPr>
          <a:xfrm>
            <a:off x="2592600" y="3615497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~480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9" name="椭圆形标注 18">
            <a:extLst>
              <a:ext uri="{FF2B5EF4-FFF2-40B4-BE49-F238E27FC236}">
                <a16:creationId xmlns:a16="http://schemas.microsoft.com/office/drawing/2014/main" id="{F69B8702-635B-8D45-90B8-65F3F7AE2FF2}"/>
              </a:ext>
            </a:extLst>
          </p:cNvPr>
          <p:cNvSpPr/>
          <p:nvPr/>
        </p:nvSpPr>
        <p:spPr>
          <a:xfrm>
            <a:off x="15191" y="1930541"/>
            <a:ext cx="1944216" cy="855649"/>
          </a:xfrm>
          <a:prstGeom prst="wedgeEllipseCallout">
            <a:avLst>
              <a:gd name="adj1" fmla="val 46734"/>
              <a:gd name="adj2" fmla="val 814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F…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5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13" grpId="0"/>
      <p:bldP spid="18" grpId="0"/>
      <p:bldP spid="1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How to Implement a </a:t>
            </a:r>
            <a:r>
              <a:rPr kumimoji="1" lang="en-US" altLang="zh-CN" dirty="0"/>
              <a:t>DP Algorithm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8588047F-D544-454D-B52B-31EC2196C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3324"/>
            <a:ext cx="8327268" cy="3394472"/>
          </a:xfrm>
        </p:spPr>
        <p:txBody>
          <a:bodyPr>
            <a:noAutofit/>
          </a:bodyPr>
          <a:lstStyle/>
          <a:p>
            <a:r>
              <a:rPr kumimoji="1" lang="en-US" altLang="zh-CN" sz="2000" dirty="0"/>
              <a:t>Adding noisy to the function that we want to compute</a:t>
            </a:r>
          </a:p>
          <a:p>
            <a:pPr lvl="1"/>
            <a:r>
              <a:rPr kumimoji="1" lang="en-US" altLang="zh-CN" sz="1800" dirty="0"/>
              <a:t>Translate the function </a:t>
            </a:r>
            <a:r>
              <a:rPr kumimoji="1" lang="en-US" altLang="zh-CN" sz="1800" b="1" dirty="0"/>
              <a:t>f</a:t>
            </a:r>
            <a:r>
              <a:rPr kumimoji="1" lang="en-US" altLang="zh-CN" sz="1800" dirty="0"/>
              <a:t> to a </a:t>
            </a:r>
            <a:r>
              <a:rPr kumimoji="1" lang="en-US" altLang="zh-CN" sz="1800" dirty="0">
                <a:solidFill>
                  <a:srgbClr val="0096FF"/>
                </a:solidFill>
              </a:rPr>
              <a:t>random algorithm </a:t>
            </a:r>
            <a:r>
              <a:rPr kumimoji="1" lang="en-US" altLang="zh-CN" sz="1800" b="1" dirty="0"/>
              <a:t>M</a:t>
            </a:r>
          </a:p>
          <a:p>
            <a:r>
              <a:rPr kumimoji="1" lang="en-US" altLang="zh-CN" sz="2000" dirty="0"/>
              <a:t>Existing Mechanism </a:t>
            </a:r>
          </a:p>
          <a:p>
            <a:pPr lvl="1"/>
            <a:r>
              <a:rPr kumimoji="1" lang="en-US" altLang="zh-CN" sz="1800" dirty="0"/>
              <a:t>Laplace mechanism</a:t>
            </a:r>
          </a:p>
          <a:p>
            <a:pPr lvl="1"/>
            <a:r>
              <a:rPr kumimoji="1" lang="en-US" altLang="zh-CN" sz="1800" dirty="0"/>
              <a:t>Gaussian mechanism</a:t>
            </a:r>
          </a:p>
          <a:p>
            <a:pPr lvl="1"/>
            <a:r>
              <a:rPr kumimoji="1" lang="en-US" altLang="zh-CN" sz="1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35197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Occlumency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Occlumency: Privacy-preserving Remote Deep-learning Inference Using SGX</a:t>
            </a:r>
            <a:r>
              <a:rPr lang="zh-CN" altLang="en-US" dirty="0"/>
              <a:t> </a:t>
            </a:r>
            <a:r>
              <a:rPr lang="en-US" altLang="zh-CN" dirty="0"/>
              <a:t>(</a:t>
            </a:r>
            <a:r>
              <a:rPr lang="en" altLang="zh-CN" dirty="0" err="1"/>
              <a:t>MobiCom</a:t>
            </a:r>
            <a:r>
              <a:rPr lang="en-US" altLang="zh-CN" dirty="0">
                <a:latin typeface="+mn-lt"/>
              </a:rPr>
              <a:t>’</a:t>
            </a:r>
            <a:r>
              <a:rPr lang="en" altLang="zh-CN" dirty="0"/>
              <a:t>2019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4698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BA2750B8-CC55-0247-BFC8-C1B7A4BF8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8691"/>
            <a:ext cx="9144000" cy="426669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Concerns in Cloud-driven Deep Learning</a:t>
            </a:r>
            <a:endParaRPr lang="en" altLang="zh-CN" dirty="0">
              <a:effectLst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06783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Cloud Offloading is Inevitable, but Risky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951"/>
            <a:ext cx="7427168" cy="4172009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Practical method to support mobile DL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Easily supports a large model with high accuracy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Consumes less resources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Addresses device heterogeneity 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Privacy concerns!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User data can be disclosed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Image, video, audio, activities, health/medical data 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More critical for mobile/IoT services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Life-immersive: data from users’ daily life</a:t>
            </a:r>
            <a:endParaRPr kumimoji="1" lang="en-US" altLang="zh-CN" sz="1600" b="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59512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Cloud Offloading is Inevitable, but Risky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 dirty="0"/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60BB9DBA-E514-F549-9296-CF2B5AAFA547}"/>
              </a:ext>
            </a:extLst>
          </p:cNvPr>
          <p:cNvCxnSpPr>
            <a:cxnSpLocks/>
          </p:cNvCxnSpPr>
          <p:nvPr/>
        </p:nvCxnSpPr>
        <p:spPr>
          <a:xfrm flipV="1">
            <a:off x="4355977" y="1358020"/>
            <a:ext cx="0" cy="1787512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B0C19CA1-1D72-3341-95D7-6F716B996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847" y="1420078"/>
            <a:ext cx="3997703" cy="1512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2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Cloud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High computational power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Sacrifices </a:t>
            </a:r>
            <a:r>
              <a:rPr kumimoji="1" lang="en-US" altLang="zh-CN" sz="20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privacy</a:t>
            </a: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A22011EA-88CF-C74B-BEAE-51658AE92F03}"/>
              </a:ext>
            </a:extLst>
          </p:cNvPr>
          <p:cNvSpPr txBox="1">
            <a:spLocks/>
          </p:cNvSpPr>
          <p:nvPr/>
        </p:nvSpPr>
        <p:spPr>
          <a:xfrm>
            <a:off x="4572000" y="1417340"/>
            <a:ext cx="3997703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sz="2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On-device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High privacy protection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Sacrifices </a:t>
            </a:r>
            <a:r>
              <a:rPr kumimoji="1" lang="en-US" altLang="zh-CN" sz="20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accuracy/speed</a:t>
            </a: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E6B40A14-6A00-6C40-BDEC-7BD0DB182FFD}"/>
              </a:ext>
            </a:extLst>
          </p:cNvPr>
          <p:cNvSpPr txBox="1">
            <a:spLocks/>
          </p:cNvSpPr>
          <p:nvPr/>
        </p:nvSpPr>
        <p:spPr>
          <a:xfrm>
            <a:off x="611559" y="3775409"/>
            <a:ext cx="8229599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This paper aims to build a </a:t>
            </a:r>
            <a:r>
              <a:rPr kumimoji="1" lang="en-US" altLang="zh-CN" sz="2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secure cloud</a:t>
            </a: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-based solution</a:t>
            </a:r>
          </a:p>
          <a:p>
            <a:pPr marL="0" indent="0">
              <a:buNone/>
            </a:pP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	to strike the balance between </a:t>
            </a:r>
            <a:r>
              <a:rPr kumimoji="1" lang="en-US" altLang="zh-CN" sz="20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privacy</a:t>
            </a: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, </a:t>
            </a:r>
            <a:r>
              <a:rPr kumimoji="1" lang="en-US" altLang="zh-CN" sz="20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speed</a:t>
            </a: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and </a:t>
            </a:r>
            <a:r>
              <a:rPr kumimoji="1" lang="en-US" altLang="zh-CN" sz="20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accuracy</a:t>
            </a:r>
          </a:p>
          <a:p>
            <a:pPr marL="0" indent="0">
              <a:buNone/>
            </a:pPr>
            <a:endParaRPr kumimoji="1" lang="en-US" altLang="zh-CN" sz="2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0" indent="0">
              <a:buNone/>
            </a:pPr>
            <a:endParaRPr kumimoji="1" lang="en-US" altLang="zh-CN" sz="2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72961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Occlumency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951"/>
            <a:ext cx="7427168" cy="41720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 cloud-driven DL inference system preserving user privacy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Key approach: </a:t>
            </a:r>
            <a:r>
              <a:rPr kumimoji="1" lang="en-US" altLang="zh-CN" sz="20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SGX enclaves</a:t>
            </a: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Commodity TEE with the highest protection level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Prevent memory access even from OS / hypervisor 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Protects: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User data disclosure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Inference result manipulation</a:t>
            </a:r>
            <a:endParaRPr kumimoji="1" lang="en-US" altLang="zh-CN" sz="1400" b="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7F6E7C0-48F1-AD44-9A1C-34697CE0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3073524"/>
            <a:ext cx="2901348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2850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461E93EB-9F57-AB44-B8F8-42D95646D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7340"/>
            <a:ext cx="9144000" cy="3915833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Stakeholders of Occlumency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84056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Challenge: Limited Memory Size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951"/>
            <a:ext cx="7427168" cy="4172009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SGX’s physical memory is very small (128 MB)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DNN requires 100MB ~ 1GB of memory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Windows -- fails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Linux -- makes </a:t>
            </a:r>
            <a:r>
              <a:rPr kumimoji="1" lang="en-US" altLang="zh-CN" sz="18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frequent page swapping</a:t>
            </a:r>
            <a:endParaRPr kumimoji="1" lang="en-US" altLang="zh-CN" sz="1200" b="0" dirty="0">
              <a:solidFill>
                <a:schemeClr val="accent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6738355-17A7-C247-A963-827181534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2025393"/>
            <a:ext cx="3019118" cy="300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211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Challenge: Limited Memory Size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951"/>
            <a:ext cx="7427168" cy="4172009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SGX’s physical memory is very small (128 MB) </a:t>
            </a:r>
          </a:p>
          <a:p>
            <a:pPr lvl="1"/>
            <a:r>
              <a:rPr kumimoji="1" lang="en-US" altLang="zh-CN" sz="16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DNN requires 100MB ~ 1GB of memory </a:t>
            </a:r>
            <a:r>
              <a:rPr kumimoji="1"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DNN </a:t>
            </a:r>
          </a:p>
          <a:p>
            <a:pPr marL="457200" lvl="1" indent="0">
              <a:buNone/>
            </a:pPr>
            <a:r>
              <a:rPr kumimoji="1"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    ⇒ </a:t>
            </a:r>
            <a:r>
              <a:rPr kumimoji="1" lang="en-US" altLang="zh-CN" sz="160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Frequent page swapping 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SGX’s paging is </a:t>
            </a:r>
            <a:r>
              <a:rPr kumimoji="1" lang="en-US" altLang="zh-CN" sz="20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expensive</a:t>
            </a: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</a:p>
          <a:p>
            <a:pPr lvl="1"/>
            <a:r>
              <a:rPr kumimoji="1"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Swaps-out memory into untrusted memory  </a:t>
            </a:r>
          </a:p>
          <a:p>
            <a:pPr lvl="1"/>
            <a:r>
              <a:rPr kumimoji="1"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Involves encryption, redundancy checking, ... 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SGX slows down the inference speed </a:t>
            </a:r>
          </a:p>
          <a:p>
            <a:pPr lvl="1"/>
            <a:r>
              <a:rPr kumimoji="1"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Takes </a:t>
            </a:r>
            <a:r>
              <a:rPr kumimoji="1" lang="en-US" altLang="zh-CN" sz="1600" b="1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7x longer </a:t>
            </a:r>
            <a:r>
              <a:rPr kumimoji="1"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latency to infer VGG, YOLO</a:t>
            </a:r>
            <a:endParaRPr kumimoji="1" lang="en-US" altLang="zh-CN" sz="1100" b="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2C32097-4968-6341-B72D-1B3D295F9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1838223"/>
            <a:ext cx="2988237" cy="282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9399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1FB1A452-5A88-3645-A87D-F932910BA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679" y="1404956"/>
            <a:ext cx="2334642" cy="182952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Enabling DL to Run within Small Memory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951"/>
            <a:ext cx="6347048" cy="18765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Observation -- three dominant memory usages of DNN: 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1) Model weights (parameters) 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2) Intermediate feature maps 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3) Conv. layer computation</a:t>
            </a:r>
            <a:endParaRPr kumimoji="1" lang="en-US" altLang="zh-CN" sz="1050" b="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CE9E138-B58B-A042-A905-4F7636FC6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89" y="3142320"/>
            <a:ext cx="6228184" cy="240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824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1CBE8AB-571B-3241-B534-2EA926280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005" y="3140381"/>
            <a:ext cx="8107419" cy="228878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Enabling DL to Run within Small Memory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951"/>
            <a:ext cx="6347048" cy="18765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Observation -- three dominant memory usages of DNN: 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1) Model weights (parameters) 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2) Intermediate feature maps 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3) Conv. layer computation</a:t>
            </a:r>
            <a:endParaRPr kumimoji="1" lang="en-US" altLang="zh-CN" sz="1050" b="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20678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Approach of Occlumency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993404"/>
            <a:ext cx="3717776" cy="187656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1) Model weights (parameters) </a:t>
            </a:r>
          </a:p>
          <a:p>
            <a:pPr marL="0" indent="0">
              <a:lnSpc>
                <a:spcPct val="150000"/>
              </a:lnSpc>
              <a:buNone/>
            </a:pP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2) Intermediate feature maps </a:t>
            </a:r>
          </a:p>
          <a:p>
            <a:pPr marL="0" indent="0">
              <a:lnSpc>
                <a:spcPct val="150000"/>
              </a:lnSpc>
              <a:buNone/>
            </a:pP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3) Conv. layer computation</a:t>
            </a:r>
            <a:endParaRPr kumimoji="1" lang="en-US" altLang="zh-CN" sz="1050" b="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2D2BD5EA-E5AE-4744-9737-F880D887B6C0}"/>
              </a:ext>
            </a:extLst>
          </p:cNvPr>
          <p:cNvSpPr txBox="1">
            <a:spLocks/>
          </p:cNvSpPr>
          <p:nvPr/>
        </p:nvSpPr>
        <p:spPr>
          <a:xfrm>
            <a:off x="4694312" y="2005608"/>
            <a:ext cx="4126160" cy="1876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kumimoji="1" lang="en-US" altLang="zh-CN" sz="18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1) On-demand weight loading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kumimoji="1" lang="en-US" altLang="zh-CN" sz="18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2) Memory-efficient FM allocation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kumimoji="1" lang="en-US" altLang="zh-CN" sz="18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3) Partitioned convolution</a:t>
            </a:r>
          </a:p>
        </p:txBody>
      </p:sp>
      <p:sp>
        <p:nvSpPr>
          <p:cNvPr id="7" name="左箭头 6">
            <a:extLst>
              <a:ext uri="{FF2B5EF4-FFF2-40B4-BE49-F238E27FC236}">
                <a16:creationId xmlns:a16="http://schemas.microsoft.com/office/drawing/2014/main" id="{1B1240AC-8902-7742-A4DA-AA02BE35BF24}"/>
              </a:ext>
            </a:extLst>
          </p:cNvPr>
          <p:cNvSpPr/>
          <p:nvPr/>
        </p:nvSpPr>
        <p:spPr>
          <a:xfrm rot="10800000">
            <a:off x="3827748" y="2657588"/>
            <a:ext cx="648072" cy="399823"/>
          </a:xfrm>
          <a:prstGeom prst="leftArrow">
            <a:avLst/>
          </a:prstGeom>
          <a:solidFill>
            <a:srgbClr val="5B9BD5">
              <a:alpha val="63000"/>
            </a:srgb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49760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1) On-demand Weights Loading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8A066CED-A429-0B4D-9451-302025D24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951"/>
            <a:ext cx="5482952" cy="4172009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Saves memory used to load weights </a:t>
            </a:r>
            <a:r>
              <a:rPr kumimoji="1" lang="en-US" altLang="zh-CN" sz="12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(~</a:t>
            </a:r>
            <a:r>
              <a:rPr kumimoji="1" lang="en-US" altLang="zh-CN" sz="12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500MB</a:t>
            </a:r>
            <a:r>
              <a:rPr kumimoji="1" lang="en-US" altLang="zh-CN" sz="12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for VGG-16)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Idea: Not protecting model weights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Our goal is to protect the user privacy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Model weights are irrelevant to user data 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Keeps weight in </a:t>
            </a:r>
            <a:r>
              <a:rPr kumimoji="1" lang="en-US" altLang="zh-CN" sz="20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unprotected memory</a:t>
            </a:r>
            <a:r>
              <a:rPr kumimoji="1" lang="en-US" altLang="zh-CN" sz="2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&amp; copies into enclaves on demand</a:t>
            </a:r>
            <a:endParaRPr kumimoji="1" lang="en-US" altLang="zh-CN" sz="1100" b="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95B3048-4685-FE45-BF28-0583F2E8F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2425452"/>
            <a:ext cx="2886278" cy="259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995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957FCB7-FBE5-0E4E-9652-AFA786A1A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2425451"/>
            <a:ext cx="2886278" cy="2598215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400" dirty="0"/>
              <a:t>1-1) New Problem 1: Weight Corruption Threat</a:t>
            </a:r>
            <a:endParaRPr kumimoji="1" lang="zh-CN" altLang="en-US" sz="24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8A066CED-A429-0B4D-9451-302025D24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951"/>
            <a:ext cx="5482952" cy="4172009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Weight may be corrupted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Weights are no longer protected in enclaves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Weight manipulation attacks will lead to wrong inference results 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Solution: </a:t>
            </a:r>
            <a:r>
              <a:rPr kumimoji="1" lang="en-US" altLang="zh-CN" sz="2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Model integrity checking </a:t>
            </a:r>
          </a:p>
          <a:p>
            <a:pPr lvl="1"/>
            <a:r>
              <a:rPr kumimoji="1" lang="en-US" altLang="zh-CN" sz="18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Hash checking</a:t>
            </a: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-based weight modification detection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Compares hash value of each layer</a:t>
            </a:r>
            <a:endParaRPr kumimoji="1" lang="en-US" altLang="zh-CN" sz="900" b="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7321094-F476-094D-8A3A-BD0808801DAB}"/>
              </a:ext>
            </a:extLst>
          </p:cNvPr>
          <p:cNvSpPr/>
          <p:nvPr/>
        </p:nvSpPr>
        <p:spPr>
          <a:xfrm>
            <a:off x="5652120" y="2425451"/>
            <a:ext cx="1296144" cy="576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863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" altLang="zh-CN" sz="2400" dirty="0">
                <a:latin typeface="+mj-lt"/>
              </a:rPr>
              <a:t>1-2) New Problem 2: Computation Bottleneck</a:t>
            </a:r>
            <a:endParaRPr kumimoji="1" lang="zh-CN" altLang="en-US" sz="24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8A066CED-A429-0B4D-9451-302025D24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951"/>
            <a:ext cx="5482952" cy="4172009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Additional computation bottlenecks: 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Weight copying (on-demand weight loading)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Hash checking (model integrity checking) </a:t>
            </a:r>
          </a:p>
          <a:p>
            <a:r>
              <a:rPr kumimoji="1" lang="en-US" altLang="zh-CN" sz="2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Parallel </a:t>
            </a:r>
            <a:r>
              <a:rPr kumimoji="1" lang="en-US" altLang="zh-CN" sz="200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pipeline</a:t>
            </a:r>
            <a:r>
              <a:rPr kumimoji="1" lang="en-US" altLang="zh-CN" sz="2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Weight copy / Hash check / Inference 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Reduces ~</a:t>
            </a:r>
            <a:r>
              <a:rPr kumimoji="1" lang="en-US" altLang="zh-CN" sz="18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17.5% </a:t>
            </a: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of latency</a:t>
            </a:r>
            <a:endParaRPr kumimoji="1" lang="en-US" altLang="zh-CN" sz="700" b="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7321094-F476-094D-8A3A-BD0808801DAB}"/>
              </a:ext>
            </a:extLst>
          </p:cNvPr>
          <p:cNvSpPr/>
          <p:nvPr/>
        </p:nvSpPr>
        <p:spPr>
          <a:xfrm>
            <a:off x="5652120" y="2425451"/>
            <a:ext cx="1296144" cy="576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1EE0B24-C898-7049-9111-4CB4078D1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228" y="2248030"/>
            <a:ext cx="2883327" cy="2353444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36690D1F-C9F2-6340-9907-221F4F2C4671}"/>
              </a:ext>
            </a:extLst>
          </p:cNvPr>
          <p:cNvSpPr/>
          <p:nvPr/>
        </p:nvSpPr>
        <p:spPr>
          <a:xfrm>
            <a:off x="5578296" y="2565100"/>
            <a:ext cx="504964" cy="148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676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2) Memory-efficient Feature Map Allocation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8A066CED-A429-0B4D-9451-302025D24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951"/>
            <a:ext cx="8229600" cy="1876565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Reduces the required memory to load </a:t>
            </a:r>
            <a:r>
              <a:rPr kumimoji="1" lang="en-US" altLang="zh-CN" sz="20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intermediate feature-maps (FM)</a:t>
            </a: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Idea: Releasing unnecessary FMs </a:t>
            </a:r>
          </a:p>
          <a:p>
            <a:pPr lvl="1"/>
            <a:r>
              <a:rPr kumimoji="1" lang="en-US" altLang="zh-CN" sz="18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Profiles</a:t>
            </a: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when each FM can be released in advance </a:t>
            </a:r>
          </a:p>
          <a:p>
            <a:pPr lvl="1"/>
            <a:r>
              <a:rPr kumimoji="1" lang="en-US" altLang="zh-CN" sz="18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Immediately deallocates </a:t>
            </a: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FMs already used</a:t>
            </a:r>
            <a:endParaRPr kumimoji="1" lang="en-US" altLang="zh-CN" sz="900" b="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4ED20AA-4ED9-8242-9BE5-BDF448910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3111368"/>
            <a:ext cx="6876256" cy="20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7727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3) Partitioned Convolution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8A066CED-A429-0B4D-9451-302025D24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951"/>
            <a:ext cx="4618856" cy="2812669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Reduces memory overhead of Conv. that </a:t>
            </a:r>
            <a:r>
              <a:rPr kumimoji="1" lang="en-US" altLang="zh-CN" sz="20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exceeds</a:t>
            </a: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the SGX heap limit</a:t>
            </a:r>
            <a:endParaRPr kumimoji="1" lang="en-US" altLang="zh-CN" sz="900" b="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DE4724F-CBB7-6D47-85A2-A87BD40E3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1201316"/>
            <a:ext cx="3509516" cy="290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438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3AA13AE-9B93-5340-9340-391523E91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328133"/>
            <a:ext cx="3816835" cy="368960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3) Partitioned Convolution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8A066CED-A429-0B4D-9451-302025D24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951"/>
            <a:ext cx="4618856" cy="2983304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Reduces memory overhead of Conv. that </a:t>
            </a:r>
            <a:r>
              <a:rPr kumimoji="1" lang="en-US" altLang="zh-CN" sz="20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exceeds</a:t>
            </a: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the SGX heap limit 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Idea: Breaking down big operations into smaller jobs</a:t>
            </a:r>
          </a:p>
          <a:p>
            <a:pPr lvl="1"/>
            <a:r>
              <a:rPr kumimoji="1" lang="en-US" altLang="zh-CN" sz="16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e.g., Partition by 2 → requires </a:t>
            </a:r>
            <a:r>
              <a:rPr kumimoji="1" lang="en-US" altLang="zh-CN" sz="16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2x less </a:t>
            </a:r>
            <a:r>
              <a:rPr kumimoji="1" lang="en-US" altLang="zh-CN" sz="16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memory</a:t>
            </a:r>
            <a:endParaRPr kumimoji="1" lang="en-US" altLang="zh-CN" sz="600" b="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893723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43EC957-200B-5847-8C88-C48056C5E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534" y="1035519"/>
            <a:ext cx="3569349" cy="398222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3) Partitioned Convolution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8A066CED-A429-0B4D-9451-302025D24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950"/>
            <a:ext cx="4618856" cy="3689607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Reduces memory overhead of Conv. that </a:t>
            </a:r>
            <a:r>
              <a:rPr kumimoji="1" lang="en-US" altLang="zh-CN" sz="20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exceeds</a:t>
            </a:r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the SGX heap limit 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Idea: Breaking down big operations into smaller jobs</a:t>
            </a:r>
          </a:p>
          <a:p>
            <a:pPr lvl="1"/>
            <a:r>
              <a:rPr kumimoji="1" lang="en-US" altLang="zh-CN" sz="16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e.g., Partition by 2 → requires </a:t>
            </a:r>
            <a:r>
              <a:rPr kumimoji="1" lang="en-US" altLang="zh-CN" sz="16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2x less </a:t>
            </a:r>
            <a:r>
              <a:rPr kumimoji="1"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memory </a:t>
            </a:r>
          </a:p>
          <a:p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Adaptively partitions by 2, 4, 8, … </a:t>
            </a:r>
          </a:p>
          <a:p>
            <a:pPr lvl="1"/>
            <a:r>
              <a:rPr kumimoji="1"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Runs Conv. layer within limited memory size</a:t>
            </a:r>
          </a:p>
          <a:p>
            <a:endParaRPr kumimoji="1" lang="en-US" altLang="zh-CN" sz="800" b="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336283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7F07D0B-2BC9-D94E-8276-5F6193F3C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4719" y="3001516"/>
            <a:ext cx="6537780" cy="2599715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Memory Usage Evaluation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8A066CED-A429-0B4D-9451-302025D24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124083"/>
            <a:ext cx="8507288" cy="36896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" altLang="zh-CN" sz="2000" b="0" dirty="0"/>
              <a:t>1) Can Occlumency run DNN within SGX</a:t>
            </a:r>
            <a:r>
              <a:rPr lang="en-US" altLang="zh-CN" sz="2000" b="0" dirty="0"/>
              <a:t>'</a:t>
            </a:r>
            <a:r>
              <a:rPr lang="en" altLang="zh-CN" sz="2000" b="0" dirty="0"/>
              <a:t>s memory limit? </a:t>
            </a:r>
          </a:p>
          <a:p>
            <a:pPr lvl="1"/>
            <a:r>
              <a:rPr lang="en" altLang="zh-CN" sz="1800" dirty="0"/>
              <a:t>Occlumency successfully runs DNN models within </a:t>
            </a:r>
            <a:r>
              <a:rPr lang="en" altLang="zh-CN" sz="1800" dirty="0">
                <a:solidFill>
                  <a:schemeClr val="accent1"/>
                </a:solidFill>
              </a:rPr>
              <a:t>SGX</a:t>
            </a:r>
            <a:r>
              <a:rPr lang="en-US" altLang="zh-CN" sz="1800" dirty="0">
                <a:solidFill>
                  <a:schemeClr val="accent1"/>
                </a:solidFill>
              </a:rPr>
              <a:t>'</a:t>
            </a:r>
            <a:r>
              <a:rPr lang="en" altLang="zh-CN" sz="1800" dirty="0">
                <a:solidFill>
                  <a:schemeClr val="accent1"/>
                </a:solidFill>
              </a:rPr>
              <a:t>s heap limit </a:t>
            </a:r>
          </a:p>
          <a:p>
            <a:pPr lvl="1"/>
            <a:r>
              <a:rPr lang="en" altLang="zh-CN" sz="1800" dirty="0"/>
              <a:t>Ex) Reduced memory for VGG-19: </a:t>
            </a:r>
          </a:p>
          <a:p>
            <a:pPr lvl="2"/>
            <a:r>
              <a:rPr lang="en" altLang="zh-CN" sz="1400" dirty="0"/>
              <a:t>Original: </a:t>
            </a:r>
            <a:r>
              <a:rPr lang="en" altLang="zh-CN" sz="1400" dirty="0">
                <a:solidFill>
                  <a:schemeClr val="accent1"/>
                </a:solidFill>
              </a:rPr>
              <a:t>980MB</a:t>
            </a:r>
            <a:r>
              <a:rPr lang="en" altLang="zh-CN" sz="1400" dirty="0"/>
              <a:t> </a:t>
            </a:r>
          </a:p>
          <a:p>
            <a:pPr lvl="2"/>
            <a:r>
              <a:rPr lang="en" altLang="zh-CN" sz="1400" dirty="0"/>
              <a:t>Occlumency: </a:t>
            </a:r>
            <a:r>
              <a:rPr lang="en" altLang="zh-CN" sz="1400" dirty="0">
                <a:solidFill>
                  <a:schemeClr val="accent1"/>
                </a:solidFill>
              </a:rPr>
              <a:t>74MB</a:t>
            </a:r>
            <a:endParaRPr kumimoji="1" lang="en-US" altLang="zh-CN" sz="200" b="0" dirty="0">
              <a:solidFill>
                <a:schemeClr val="accent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96D25AD-B907-5744-9209-84DD95AC02CC}"/>
              </a:ext>
            </a:extLst>
          </p:cNvPr>
          <p:cNvSpPr/>
          <p:nvPr/>
        </p:nvSpPr>
        <p:spPr>
          <a:xfrm>
            <a:off x="2580738" y="2857500"/>
            <a:ext cx="127118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B637362-63A4-EC40-AE0C-4A9DCFA93D48}"/>
              </a:ext>
            </a:extLst>
          </p:cNvPr>
          <p:cNvSpPr/>
          <p:nvPr/>
        </p:nvSpPr>
        <p:spPr>
          <a:xfrm>
            <a:off x="8759398" y="5288279"/>
            <a:ext cx="288032" cy="1608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89275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" altLang="zh-CN" sz="2800" dirty="0"/>
              <a:t>Inference Latency Evaluation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0D7D4FD-96FF-1943-8989-A368BCAFA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65" y="1187789"/>
            <a:ext cx="4399159" cy="1512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2) How much the Occlumency can enhance the inference speed? </a:t>
            </a:r>
          </a:p>
          <a:p>
            <a:pPr lvl="1"/>
            <a:r>
              <a:rPr kumimoji="1" lang="en-US" altLang="zh-CN" sz="16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3.0 ~ 4.3x </a:t>
            </a:r>
            <a:r>
              <a:rPr kumimoji="1" lang="en-US" altLang="zh-CN" sz="16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faster than </a:t>
            </a:r>
            <a:r>
              <a:rPr kumimoji="1" lang="en-US" altLang="zh-CN" sz="1600" b="1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SGX-paging</a:t>
            </a:r>
            <a:endParaRPr kumimoji="1" lang="en-US" altLang="zh-CN" sz="1800" b="1" dirty="0">
              <a:solidFill>
                <a:schemeClr val="accent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52CCB02C-00B7-0D48-8317-A45F43C9AC99}"/>
              </a:ext>
            </a:extLst>
          </p:cNvPr>
          <p:cNvSpPr txBox="1">
            <a:spLocks/>
          </p:cNvSpPr>
          <p:nvPr/>
        </p:nvSpPr>
        <p:spPr>
          <a:xfrm>
            <a:off x="4499992" y="1201316"/>
            <a:ext cx="4183129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sz="18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3) How much is the overhead of Occlumency?  </a:t>
            </a:r>
          </a:p>
          <a:p>
            <a:pPr lvl="1"/>
            <a:r>
              <a:rPr kumimoji="1" lang="en-US" altLang="zh-CN" sz="1600" b="0" dirty="0">
                <a:solidFill>
                  <a:schemeClr val="accent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72% </a:t>
            </a:r>
            <a:r>
              <a:rPr kumimoji="1" lang="en-US" altLang="zh-CN" sz="1600" b="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overhead compared to </a:t>
            </a:r>
            <a:r>
              <a:rPr kumimoji="1" lang="en-US" altLang="zh-CN" sz="1600" b="1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Native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94246F8-61EA-854D-9255-4EB7236B3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67" y="2688996"/>
            <a:ext cx="8529571" cy="2295476"/>
          </a:xfrm>
          <a:prstGeom prst="rect">
            <a:avLst/>
          </a:prstGeom>
        </p:spPr>
      </p:pic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689D2DEF-CE39-7945-A932-AB92EE317485}"/>
              </a:ext>
            </a:extLst>
          </p:cNvPr>
          <p:cNvCxnSpPr>
            <a:cxnSpLocks/>
          </p:cNvCxnSpPr>
          <p:nvPr/>
        </p:nvCxnSpPr>
        <p:spPr>
          <a:xfrm flipV="1">
            <a:off x="4355977" y="1129308"/>
            <a:ext cx="0" cy="4091075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25769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" altLang="zh-CN" dirty="0"/>
              <a:t>Oblivious Multi-Party Machine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Oblivious Multi-Party Machine Learning on Trusted Processors (USENIX Security'2016)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3106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Machine Learning on Cloud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9815227-5916-CD41-B3D5-2C590F323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314264"/>
            <a:ext cx="812800" cy="8128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8554DA6-58D5-4E41-9CD4-A0667DFC3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3001516"/>
            <a:ext cx="812800" cy="812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FE18061-D2E2-6D4A-902B-FEEB79CBF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4467202"/>
            <a:ext cx="812800" cy="812800"/>
          </a:xfrm>
          <a:prstGeom prst="rect">
            <a:avLst/>
          </a:prstGeom>
        </p:spPr>
      </p:pic>
      <p:sp>
        <p:nvSpPr>
          <p:cNvPr id="6" name="多文档 5">
            <a:extLst>
              <a:ext uri="{FF2B5EF4-FFF2-40B4-BE49-F238E27FC236}">
                <a16:creationId xmlns:a16="http://schemas.microsoft.com/office/drawing/2014/main" id="{6C2A7BF6-D080-D74C-8B35-23C02E2CCEBE}"/>
              </a:ext>
            </a:extLst>
          </p:cNvPr>
          <p:cNvSpPr/>
          <p:nvPr/>
        </p:nvSpPr>
        <p:spPr>
          <a:xfrm>
            <a:off x="1770001" y="1468636"/>
            <a:ext cx="460846" cy="576064"/>
          </a:xfrm>
          <a:prstGeom prst="flowChartMultidocumen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多文档 10">
            <a:extLst>
              <a:ext uri="{FF2B5EF4-FFF2-40B4-BE49-F238E27FC236}">
                <a16:creationId xmlns:a16="http://schemas.microsoft.com/office/drawing/2014/main" id="{BEBA1878-4425-C14D-A447-13DEB47BCAC4}"/>
              </a:ext>
            </a:extLst>
          </p:cNvPr>
          <p:cNvSpPr/>
          <p:nvPr/>
        </p:nvSpPr>
        <p:spPr>
          <a:xfrm>
            <a:off x="539552" y="3238252"/>
            <a:ext cx="460846" cy="576064"/>
          </a:xfrm>
          <a:prstGeom prst="flowChartMultidocumen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多文档 11">
            <a:extLst>
              <a:ext uri="{FF2B5EF4-FFF2-40B4-BE49-F238E27FC236}">
                <a16:creationId xmlns:a16="http://schemas.microsoft.com/office/drawing/2014/main" id="{6927F976-59F3-EE47-90CC-FFFDD95C9690}"/>
              </a:ext>
            </a:extLst>
          </p:cNvPr>
          <p:cNvSpPr/>
          <p:nvPr/>
        </p:nvSpPr>
        <p:spPr>
          <a:xfrm>
            <a:off x="1835696" y="4585570"/>
            <a:ext cx="460846" cy="576064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C48BF42-AFC4-C049-B49C-9DE9B1879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2312087"/>
            <a:ext cx="1974273" cy="1378858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FBFDC492-95DC-9546-B194-E3C54822A5A0}"/>
              </a:ext>
            </a:extLst>
          </p:cNvPr>
          <p:cNvSpPr/>
          <p:nvPr/>
        </p:nvSpPr>
        <p:spPr>
          <a:xfrm>
            <a:off x="6300192" y="3714097"/>
            <a:ext cx="1974273" cy="345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kumimoji="1" lang="en-US" altLang="zh-CN" sz="2000" dirty="0">
                <a:solidFill>
                  <a:schemeClr val="tx1"/>
                </a:solidFill>
              </a:rPr>
              <a:t>Cloud</a:t>
            </a: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021A2F5-5BC1-804D-9EFB-C81AD180D78C}"/>
              </a:ext>
            </a:extLst>
          </p:cNvPr>
          <p:cNvCxnSpPr>
            <a:stCxn id="7" idx="3"/>
          </p:cNvCxnSpPr>
          <p:nvPr/>
        </p:nvCxnSpPr>
        <p:spPr>
          <a:xfrm>
            <a:off x="3224560" y="1720664"/>
            <a:ext cx="2643584" cy="12808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68750E01-EAFD-614A-BDCC-49C80C5BB366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000424" y="3170133"/>
            <a:ext cx="3795712" cy="2377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53274E01-7CEE-F54D-823C-8C0711F2950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3224560" y="3338916"/>
            <a:ext cx="2571576" cy="15346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多文档 25">
            <a:extLst>
              <a:ext uri="{FF2B5EF4-FFF2-40B4-BE49-F238E27FC236}">
                <a16:creationId xmlns:a16="http://schemas.microsoft.com/office/drawing/2014/main" id="{46E257BE-C085-2C49-81B5-1A2EE23701DF}"/>
              </a:ext>
            </a:extLst>
          </p:cNvPr>
          <p:cNvSpPr/>
          <p:nvPr/>
        </p:nvSpPr>
        <p:spPr>
          <a:xfrm>
            <a:off x="3594275" y="1468636"/>
            <a:ext cx="257645" cy="288032"/>
          </a:xfrm>
          <a:prstGeom prst="flowChartMultidocumen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多文档 26">
            <a:extLst>
              <a:ext uri="{FF2B5EF4-FFF2-40B4-BE49-F238E27FC236}">
                <a16:creationId xmlns:a16="http://schemas.microsoft.com/office/drawing/2014/main" id="{1EF9BC10-D9D9-A34A-80F2-3D4452ABE435}"/>
              </a:ext>
            </a:extLst>
          </p:cNvPr>
          <p:cNvSpPr/>
          <p:nvPr/>
        </p:nvSpPr>
        <p:spPr>
          <a:xfrm>
            <a:off x="2280655" y="3021956"/>
            <a:ext cx="257645" cy="288032"/>
          </a:xfrm>
          <a:prstGeom prst="flowChartMultidocumen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多文档 27">
            <a:extLst>
              <a:ext uri="{FF2B5EF4-FFF2-40B4-BE49-F238E27FC236}">
                <a16:creationId xmlns:a16="http://schemas.microsoft.com/office/drawing/2014/main" id="{C663A019-2D43-1546-8389-4CD9A1115CCA}"/>
              </a:ext>
            </a:extLst>
          </p:cNvPr>
          <p:cNvSpPr/>
          <p:nvPr/>
        </p:nvSpPr>
        <p:spPr>
          <a:xfrm>
            <a:off x="3324684" y="4389333"/>
            <a:ext cx="257645" cy="288032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7359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:a16="http://schemas.microsoft.com/office/drawing/2014/main" id="{44ADF34A-6CC7-CC42-B236-1C1A3F6A0F1C}"/>
              </a:ext>
            </a:extLst>
          </p:cNvPr>
          <p:cNvSpPr/>
          <p:nvPr/>
        </p:nvSpPr>
        <p:spPr>
          <a:xfrm>
            <a:off x="6156176" y="1586271"/>
            <a:ext cx="2498366" cy="23510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Machine Learning on Cloud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9815227-5916-CD41-B3D5-2C590F323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314264"/>
            <a:ext cx="812800" cy="8128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8554DA6-58D5-4E41-9CD4-A0667DFC3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3001516"/>
            <a:ext cx="812800" cy="812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FE18061-D2E2-6D4A-902B-FEEB79CBF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4467202"/>
            <a:ext cx="812800" cy="812800"/>
          </a:xfrm>
          <a:prstGeom prst="rect">
            <a:avLst/>
          </a:prstGeom>
        </p:spPr>
      </p:pic>
      <p:sp>
        <p:nvSpPr>
          <p:cNvPr id="6" name="多文档 5">
            <a:extLst>
              <a:ext uri="{FF2B5EF4-FFF2-40B4-BE49-F238E27FC236}">
                <a16:creationId xmlns:a16="http://schemas.microsoft.com/office/drawing/2014/main" id="{6C2A7BF6-D080-D74C-8B35-23C02E2CCEBE}"/>
              </a:ext>
            </a:extLst>
          </p:cNvPr>
          <p:cNvSpPr/>
          <p:nvPr/>
        </p:nvSpPr>
        <p:spPr>
          <a:xfrm>
            <a:off x="1770001" y="1468636"/>
            <a:ext cx="460846" cy="576064"/>
          </a:xfrm>
          <a:prstGeom prst="flowChartMultidocumen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多文档 10">
            <a:extLst>
              <a:ext uri="{FF2B5EF4-FFF2-40B4-BE49-F238E27FC236}">
                <a16:creationId xmlns:a16="http://schemas.microsoft.com/office/drawing/2014/main" id="{BEBA1878-4425-C14D-A447-13DEB47BCAC4}"/>
              </a:ext>
            </a:extLst>
          </p:cNvPr>
          <p:cNvSpPr/>
          <p:nvPr/>
        </p:nvSpPr>
        <p:spPr>
          <a:xfrm>
            <a:off x="539552" y="3238252"/>
            <a:ext cx="460846" cy="576064"/>
          </a:xfrm>
          <a:prstGeom prst="flowChartMultidocumen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多文档 11">
            <a:extLst>
              <a:ext uri="{FF2B5EF4-FFF2-40B4-BE49-F238E27FC236}">
                <a16:creationId xmlns:a16="http://schemas.microsoft.com/office/drawing/2014/main" id="{6927F976-59F3-EE47-90CC-FFFDD95C9690}"/>
              </a:ext>
            </a:extLst>
          </p:cNvPr>
          <p:cNvSpPr/>
          <p:nvPr/>
        </p:nvSpPr>
        <p:spPr>
          <a:xfrm>
            <a:off x="1835696" y="4585570"/>
            <a:ext cx="460846" cy="576064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BFDC492-95DC-9546-B194-E3C54822A5A0}"/>
              </a:ext>
            </a:extLst>
          </p:cNvPr>
          <p:cNvSpPr/>
          <p:nvPr/>
        </p:nvSpPr>
        <p:spPr>
          <a:xfrm>
            <a:off x="6848295" y="4225652"/>
            <a:ext cx="1172003" cy="345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kumimoji="1" lang="en-US" altLang="zh-CN" sz="2000" dirty="0">
                <a:solidFill>
                  <a:schemeClr val="tx1"/>
                </a:solidFill>
              </a:rPr>
              <a:t>Cloud</a:t>
            </a: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021A2F5-5BC1-804D-9EFB-C81AD180D78C}"/>
              </a:ext>
            </a:extLst>
          </p:cNvPr>
          <p:cNvCxnSpPr>
            <a:stCxn id="7" idx="3"/>
          </p:cNvCxnSpPr>
          <p:nvPr/>
        </p:nvCxnSpPr>
        <p:spPr>
          <a:xfrm>
            <a:off x="3224560" y="1720664"/>
            <a:ext cx="2643584" cy="12808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68750E01-EAFD-614A-BDCC-49C80C5BB366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000424" y="3170133"/>
            <a:ext cx="3795712" cy="2377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53274E01-7CEE-F54D-823C-8C0711F2950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3224560" y="3338916"/>
            <a:ext cx="2571576" cy="15346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多文档 25">
            <a:extLst>
              <a:ext uri="{FF2B5EF4-FFF2-40B4-BE49-F238E27FC236}">
                <a16:creationId xmlns:a16="http://schemas.microsoft.com/office/drawing/2014/main" id="{46E257BE-C085-2C49-81B5-1A2EE23701DF}"/>
              </a:ext>
            </a:extLst>
          </p:cNvPr>
          <p:cNvSpPr/>
          <p:nvPr/>
        </p:nvSpPr>
        <p:spPr>
          <a:xfrm>
            <a:off x="3594275" y="1468636"/>
            <a:ext cx="257645" cy="288032"/>
          </a:xfrm>
          <a:prstGeom prst="flowChartMultidocumen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多文档 26">
            <a:extLst>
              <a:ext uri="{FF2B5EF4-FFF2-40B4-BE49-F238E27FC236}">
                <a16:creationId xmlns:a16="http://schemas.microsoft.com/office/drawing/2014/main" id="{1EF9BC10-D9D9-A34A-80F2-3D4452ABE435}"/>
              </a:ext>
            </a:extLst>
          </p:cNvPr>
          <p:cNvSpPr/>
          <p:nvPr/>
        </p:nvSpPr>
        <p:spPr>
          <a:xfrm>
            <a:off x="2280655" y="3021956"/>
            <a:ext cx="257645" cy="288032"/>
          </a:xfrm>
          <a:prstGeom prst="flowChartMultidocumen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多文档 27">
            <a:extLst>
              <a:ext uri="{FF2B5EF4-FFF2-40B4-BE49-F238E27FC236}">
                <a16:creationId xmlns:a16="http://schemas.microsoft.com/office/drawing/2014/main" id="{C663A019-2D43-1546-8389-4CD9A1115CCA}"/>
              </a:ext>
            </a:extLst>
          </p:cNvPr>
          <p:cNvSpPr/>
          <p:nvPr/>
        </p:nvSpPr>
        <p:spPr>
          <a:xfrm>
            <a:off x="3324684" y="4389333"/>
            <a:ext cx="257645" cy="288032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25FF5E7-6EF7-8347-B57A-8DC9FF95DA67}"/>
              </a:ext>
            </a:extLst>
          </p:cNvPr>
          <p:cNvSpPr/>
          <p:nvPr/>
        </p:nvSpPr>
        <p:spPr>
          <a:xfrm>
            <a:off x="6300192" y="1756668"/>
            <a:ext cx="1172003" cy="390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ML Code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9FD8B0D-4171-4A49-99A9-4A495ED79896}"/>
              </a:ext>
            </a:extLst>
          </p:cNvPr>
          <p:cNvSpPr/>
          <p:nvPr/>
        </p:nvSpPr>
        <p:spPr>
          <a:xfrm>
            <a:off x="7620001" y="1756667"/>
            <a:ext cx="840432" cy="390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APP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E479FE1-A3FA-3949-BEBC-1AB3508942DE}"/>
              </a:ext>
            </a:extLst>
          </p:cNvPr>
          <p:cNvSpPr/>
          <p:nvPr/>
        </p:nvSpPr>
        <p:spPr>
          <a:xfrm>
            <a:off x="6300191" y="2313495"/>
            <a:ext cx="2160241" cy="390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OS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46080B7-4191-AC44-98D2-9BA4EA1980CA}"/>
              </a:ext>
            </a:extLst>
          </p:cNvPr>
          <p:cNvSpPr/>
          <p:nvPr/>
        </p:nvSpPr>
        <p:spPr>
          <a:xfrm>
            <a:off x="6300191" y="2834034"/>
            <a:ext cx="2160241" cy="390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Hypervisor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872E197-FE1C-D44B-BBE6-D63A2C68196C}"/>
              </a:ext>
            </a:extLst>
          </p:cNvPr>
          <p:cNvSpPr/>
          <p:nvPr/>
        </p:nvSpPr>
        <p:spPr>
          <a:xfrm>
            <a:off x="6300190" y="3377281"/>
            <a:ext cx="2160241" cy="4370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Hardware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9" name="内容占位符 2">
            <a:extLst>
              <a:ext uri="{FF2B5EF4-FFF2-40B4-BE49-F238E27FC236}">
                <a16:creationId xmlns:a16="http://schemas.microsoft.com/office/drawing/2014/main" id="{6EAF31A3-F21B-4B4E-B3DB-EEA08012447F}"/>
              </a:ext>
            </a:extLst>
          </p:cNvPr>
          <p:cNvSpPr txBox="1">
            <a:spLocks/>
          </p:cNvSpPr>
          <p:nvPr/>
        </p:nvSpPr>
        <p:spPr>
          <a:xfrm>
            <a:off x="5252019" y="2649552"/>
            <a:ext cx="3783113" cy="9108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900"/>
              </a:lnSpc>
              <a:buNone/>
            </a:pPr>
            <a:r>
              <a:rPr kumimoji="1" lang="en-US" altLang="zh-CN" sz="2000" dirty="0">
                <a:solidFill>
                  <a:srgbClr val="C00000"/>
                </a:solidFill>
              </a:rPr>
              <a:t>Large Attack Surface!</a:t>
            </a:r>
          </a:p>
          <a:p>
            <a:pPr marL="0" indent="0" algn="ctr">
              <a:lnSpc>
                <a:spcPts val="1900"/>
              </a:lnSpc>
              <a:buNone/>
            </a:pPr>
            <a:r>
              <a:rPr kumimoji="1" lang="en-US" altLang="zh-CN" sz="2000" dirty="0">
                <a:solidFill>
                  <a:srgbClr val="C00000"/>
                </a:solidFill>
              </a:rPr>
              <a:t>Sensitive Data Could be Stolen!</a:t>
            </a:r>
          </a:p>
        </p:txBody>
      </p:sp>
    </p:spTree>
    <p:extLst>
      <p:ext uri="{BB962C8B-B14F-4D97-AF65-F5344CB8AC3E}">
        <p14:creationId xmlns:p14="http://schemas.microsoft.com/office/powerpoint/2010/main" val="79555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:a16="http://schemas.microsoft.com/office/drawing/2014/main" id="{44ADF34A-6CC7-CC42-B236-1C1A3F6A0F1C}"/>
              </a:ext>
            </a:extLst>
          </p:cNvPr>
          <p:cNvSpPr/>
          <p:nvPr/>
        </p:nvSpPr>
        <p:spPr>
          <a:xfrm>
            <a:off x="6212087" y="1688594"/>
            <a:ext cx="1348211" cy="507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Machine Learning on Cloud with TEE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9815227-5916-CD41-B3D5-2C590F323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314264"/>
            <a:ext cx="812800" cy="8128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8554DA6-58D5-4E41-9CD4-A0667DFC3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3001516"/>
            <a:ext cx="812800" cy="812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FE18061-D2E2-6D4A-902B-FEEB79CBF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4467202"/>
            <a:ext cx="812800" cy="812800"/>
          </a:xfrm>
          <a:prstGeom prst="rect">
            <a:avLst/>
          </a:prstGeom>
        </p:spPr>
      </p:pic>
      <p:sp>
        <p:nvSpPr>
          <p:cNvPr id="6" name="多文档 5">
            <a:extLst>
              <a:ext uri="{FF2B5EF4-FFF2-40B4-BE49-F238E27FC236}">
                <a16:creationId xmlns:a16="http://schemas.microsoft.com/office/drawing/2014/main" id="{6C2A7BF6-D080-D74C-8B35-23C02E2CCEBE}"/>
              </a:ext>
            </a:extLst>
          </p:cNvPr>
          <p:cNvSpPr/>
          <p:nvPr/>
        </p:nvSpPr>
        <p:spPr>
          <a:xfrm>
            <a:off x="1770001" y="1468636"/>
            <a:ext cx="460846" cy="576064"/>
          </a:xfrm>
          <a:prstGeom prst="flowChartMultidocumen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多文档 10">
            <a:extLst>
              <a:ext uri="{FF2B5EF4-FFF2-40B4-BE49-F238E27FC236}">
                <a16:creationId xmlns:a16="http://schemas.microsoft.com/office/drawing/2014/main" id="{BEBA1878-4425-C14D-A447-13DEB47BCAC4}"/>
              </a:ext>
            </a:extLst>
          </p:cNvPr>
          <p:cNvSpPr/>
          <p:nvPr/>
        </p:nvSpPr>
        <p:spPr>
          <a:xfrm>
            <a:off x="539552" y="3238252"/>
            <a:ext cx="460846" cy="576064"/>
          </a:xfrm>
          <a:prstGeom prst="flowChartMultidocumen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多文档 11">
            <a:extLst>
              <a:ext uri="{FF2B5EF4-FFF2-40B4-BE49-F238E27FC236}">
                <a16:creationId xmlns:a16="http://schemas.microsoft.com/office/drawing/2014/main" id="{6927F976-59F3-EE47-90CC-FFFDD95C9690}"/>
              </a:ext>
            </a:extLst>
          </p:cNvPr>
          <p:cNvSpPr/>
          <p:nvPr/>
        </p:nvSpPr>
        <p:spPr>
          <a:xfrm>
            <a:off x="1835696" y="4585570"/>
            <a:ext cx="460846" cy="576064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BFDC492-95DC-9546-B194-E3C54822A5A0}"/>
              </a:ext>
            </a:extLst>
          </p:cNvPr>
          <p:cNvSpPr/>
          <p:nvPr/>
        </p:nvSpPr>
        <p:spPr>
          <a:xfrm>
            <a:off x="6848295" y="4008082"/>
            <a:ext cx="1172003" cy="345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kumimoji="1" lang="en-US" altLang="zh-CN" sz="2000" dirty="0">
                <a:solidFill>
                  <a:schemeClr val="tx1"/>
                </a:solidFill>
              </a:rPr>
              <a:t>Cloud</a:t>
            </a: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021A2F5-5BC1-804D-9EFB-C81AD180D78C}"/>
              </a:ext>
            </a:extLst>
          </p:cNvPr>
          <p:cNvCxnSpPr>
            <a:stCxn id="7" idx="3"/>
          </p:cNvCxnSpPr>
          <p:nvPr/>
        </p:nvCxnSpPr>
        <p:spPr>
          <a:xfrm>
            <a:off x="3224560" y="1720664"/>
            <a:ext cx="2643584" cy="12808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68750E01-EAFD-614A-BDCC-49C80C5BB366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000424" y="3170133"/>
            <a:ext cx="3795712" cy="2377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53274E01-7CEE-F54D-823C-8C0711F2950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3224560" y="3338916"/>
            <a:ext cx="2571576" cy="15346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多文档 25">
            <a:extLst>
              <a:ext uri="{FF2B5EF4-FFF2-40B4-BE49-F238E27FC236}">
                <a16:creationId xmlns:a16="http://schemas.microsoft.com/office/drawing/2014/main" id="{46E257BE-C085-2C49-81B5-1A2EE23701DF}"/>
              </a:ext>
            </a:extLst>
          </p:cNvPr>
          <p:cNvSpPr/>
          <p:nvPr/>
        </p:nvSpPr>
        <p:spPr>
          <a:xfrm>
            <a:off x="3594275" y="1468636"/>
            <a:ext cx="257645" cy="288032"/>
          </a:xfrm>
          <a:prstGeom prst="flowChartMultidocumen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多文档 26">
            <a:extLst>
              <a:ext uri="{FF2B5EF4-FFF2-40B4-BE49-F238E27FC236}">
                <a16:creationId xmlns:a16="http://schemas.microsoft.com/office/drawing/2014/main" id="{1EF9BC10-D9D9-A34A-80F2-3D4452ABE435}"/>
              </a:ext>
            </a:extLst>
          </p:cNvPr>
          <p:cNvSpPr/>
          <p:nvPr/>
        </p:nvSpPr>
        <p:spPr>
          <a:xfrm>
            <a:off x="2280655" y="3021956"/>
            <a:ext cx="257645" cy="288032"/>
          </a:xfrm>
          <a:prstGeom prst="flowChartMultidocumen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多文档 27">
            <a:extLst>
              <a:ext uri="{FF2B5EF4-FFF2-40B4-BE49-F238E27FC236}">
                <a16:creationId xmlns:a16="http://schemas.microsoft.com/office/drawing/2014/main" id="{C663A019-2D43-1546-8389-4CD9A1115CCA}"/>
              </a:ext>
            </a:extLst>
          </p:cNvPr>
          <p:cNvSpPr/>
          <p:nvPr/>
        </p:nvSpPr>
        <p:spPr>
          <a:xfrm>
            <a:off x="3324684" y="4389333"/>
            <a:ext cx="257645" cy="288032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25FF5E7-6EF7-8347-B57A-8DC9FF95DA67}"/>
              </a:ext>
            </a:extLst>
          </p:cNvPr>
          <p:cNvSpPr/>
          <p:nvPr/>
        </p:nvSpPr>
        <p:spPr>
          <a:xfrm>
            <a:off x="6300192" y="1756668"/>
            <a:ext cx="1172003" cy="390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ML Code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9FD8B0D-4171-4A49-99A9-4A495ED79896}"/>
              </a:ext>
            </a:extLst>
          </p:cNvPr>
          <p:cNvSpPr/>
          <p:nvPr/>
        </p:nvSpPr>
        <p:spPr>
          <a:xfrm>
            <a:off x="7620001" y="1756667"/>
            <a:ext cx="840432" cy="390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APP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E479FE1-A3FA-3949-BEBC-1AB3508942DE}"/>
              </a:ext>
            </a:extLst>
          </p:cNvPr>
          <p:cNvSpPr/>
          <p:nvPr/>
        </p:nvSpPr>
        <p:spPr>
          <a:xfrm>
            <a:off x="6300191" y="2313495"/>
            <a:ext cx="2160241" cy="390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OS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46080B7-4191-AC44-98D2-9BA4EA1980CA}"/>
              </a:ext>
            </a:extLst>
          </p:cNvPr>
          <p:cNvSpPr/>
          <p:nvPr/>
        </p:nvSpPr>
        <p:spPr>
          <a:xfrm>
            <a:off x="6300191" y="2834034"/>
            <a:ext cx="2160241" cy="3906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Hypervisor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872E197-FE1C-D44B-BBE6-D63A2C68196C}"/>
              </a:ext>
            </a:extLst>
          </p:cNvPr>
          <p:cNvSpPr/>
          <p:nvPr/>
        </p:nvSpPr>
        <p:spPr>
          <a:xfrm>
            <a:off x="6300190" y="3377281"/>
            <a:ext cx="2160241" cy="4370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Hardware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052134B-2557-F14F-A636-F57C4E2412A2}"/>
              </a:ext>
            </a:extLst>
          </p:cNvPr>
          <p:cNvSpPr/>
          <p:nvPr/>
        </p:nvSpPr>
        <p:spPr>
          <a:xfrm>
            <a:off x="6300190" y="3377280"/>
            <a:ext cx="2160241" cy="1055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0528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Threat Model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924B5DC8-72FA-7542-AC58-A29748DB5702}"/>
              </a:ext>
            </a:extLst>
          </p:cNvPr>
          <p:cNvSpPr txBox="1">
            <a:spLocks/>
          </p:cNvSpPr>
          <p:nvPr/>
        </p:nvSpPr>
        <p:spPr>
          <a:xfrm>
            <a:off x="360503" y="1213634"/>
            <a:ext cx="5040555" cy="4083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000" dirty="0"/>
              <a:t>Any party may be malicious </a:t>
            </a:r>
          </a:p>
          <a:p>
            <a:r>
              <a:rPr kumimoji="1" lang="en-US" altLang="zh-CN" sz="2000" dirty="0"/>
              <a:t>The cloud can be malicious</a:t>
            </a:r>
          </a:p>
          <a:p>
            <a:pPr lvl="1"/>
            <a:r>
              <a:rPr kumimoji="1" lang="en-US" altLang="zh-CN" sz="1800" b="1" dirty="0"/>
              <a:t>Memory &amp; Network observer </a:t>
            </a:r>
          </a:p>
          <a:p>
            <a:pPr lvl="1"/>
            <a:r>
              <a:rPr kumimoji="1" lang="en-US" altLang="zh-CN" sz="1800" dirty="0"/>
              <a:t>Hardware attackers (on mem bus)</a:t>
            </a:r>
          </a:p>
          <a:p>
            <a:pPr lvl="1"/>
            <a:r>
              <a:rPr kumimoji="1" lang="en-US" altLang="zh-CN" sz="1800" dirty="0"/>
              <a:t>Perform </a:t>
            </a:r>
            <a:r>
              <a:rPr kumimoji="1" lang="en-US" altLang="zh-CN" sz="1800" b="1" dirty="0"/>
              <a:t>side-channel attacks</a:t>
            </a:r>
          </a:p>
          <a:p>
            <a:r>
              <a:rPr kumimoji="1" lang="en-US" altLang="zh-CN" sz="2000" dirty="0"/>
              <a:t>Assumptions: </a:t>
            </a:r>
          </a:p>
          <a:p>
            <a:pPr lvl="1"/>
            <a:r>
              <a:rPr kumimoji="1" lang="en-US" altLang="zh-CN" sz="1800" dirty="0"/>
              <a:t>Code does not leak secrets </a:t>
            </a:r>
          </a:p>
          <a:p>
            <a:pPr lvl="1"/>
            <a:r>
              <a:rPr kumimoji="1" lang="en-US" altLang="zh-CN" sz="1800" dirty="0"/>
              <a:t>Do not consider leakage through time or power channels</a:t>
            </a:r>
            <a:endParaRPr kumimoji="1"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30874940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System Design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924B5DC8-72FA-7542-AC58-A29748DB5702}"/>
              </a:ext>
            </a:extLst>
          </p:cNvPr>
          <p:cNvSpPr txBox="1">
            <a:spLocks/>
          </p:cNvSpPr>
          <p:nvPr/>
        </p:nvSpPr>
        <p:spPr>
          <a:xfrm>
            <a:off x="360503" y="1213634"/>
            <a:ext cx="5040555" cy="4083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000" dirty="0"/>
              <a:t>Data: </a:t>
            </a:r>
            <a:r>
              <a:rPr kumimoji="1" lang="en-US" altLang="zh-CN" sz="1800" dirty="0"/>
              <a:t>encryption </a:t>
            </a:r>
          </a:p>
          <a:p>
            <a:pPr lvl="1"/>
            <a:r>
              <a:rPr kumimoji="1" lang="en-US" altLang="zh-CN" sz="1800" dirty="0"/>
              <a:t>Input and output are encrypted </a:t>
            </a:r>
          </a:p>
          <a:p>
            <a:pPr lvl="1"/>
            <a:r>
              <a:rPr kumimoji="1" lang="en-US" altLang="zh-CN" sz="1800" dirty="0"/>
              <a:t>Data outside of enclave is encrypted </a:t>
            </a:r>
          </a:p>
          <a:p>
            <a:r>
              <a:rPr kumimoji="1" lang="en-US" altLang="zh-CN" sz="2000" dirty="0"/>
              <a:t>Code: </a:t>
            </a:r>
            <a:r>
              <a:rPr kumimoji="1" lang="en-US" altLang="zh-CN" sz="1800" dirty="0"/>
              <a:t>secure enclave </a:t>
            </a:r>
          </a:p>
          <a:p>
            <a:pPr lvl="1"/>
            <a:r>
              <a:rPr kumimoji="1" lang="en-US" altLang="zh-CN" sz="1800" dirty="0"/>
              <a:t>Trusted processors (SGX)</a:t>
            </a:r>
          </a:p>
          <a:p>
            <a:r>
              <a:rPr kumimoji="1" lang="en-US" altLang="zh-CN" sz="2000" dirty="0"/>
              <a:t>Data accesses: </a:t>
            </a:r>
          </a:p>
          <a:p>
            <a:pPr lvl="1"/>
            <a:r>
              <a:rPr kumimoji="1" lang="en-US" altLang="zh-CN" sz="1800" dirty="0"/>
              <a:t>Side channel protection </a:t>
            </a:r>
          </a:p>
          <a:p>
            <a:pPr lvl="1"/>
            <a:r>
              <a:rPr kumimoji="1" lang="en-US" altLang="zh-CN" sz="1800" dirty="0"/>
              <a:t>Memory, disk, and network are accessed obliviously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A7896FC-400A-1846-BCF2-72313F61F033}"/>
              </a:ext>
            </a:extLst>
          </p:cNvPr>
          <p:cNvSpPr/>
          <p:nvPr/>
        </p:nvSpPr>
        <p:spPr>
          <a:xfrm>
            <a:off x="6503876" y="2210839"/>
            <a:ext cx="1944216" cy="11884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Secure Enclave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1C6DBC3-534A-2844-A12F-1D3243408B2C}"/>
              </a:ext>
            </a:extLst>
          </p:cNvPr>
          <p:cNvSpPr/>
          <p:nvPr/>
        </p:nvSpPr>
        <p:spPr>
          <a:xfrm>
            <a:off x="7033998" y="2623523"/>
            <a:ext cx="1172003" cy="6317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ML Code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多文档 6">
            <a:extLst>
              <a:ext uri="{FF2B5EF4-FFF2-40B4-BE49-F238E27FC236}">
                <a16:creationId xmlns:a16="http://schemas.microsoft.com/office/drawing/2014/main" id="{30927C6E-1330-9A4D-BE76-D09ADB92D085}"/>
              </a:ext>
            </a:extLst>
          </p:cNvPr>
          <p:cNvSpPr/>
          <p:nvPr/>
        </p:nvSpPr>
        <p:spPr>
          <a:xfrm>
            <a:off x="6463657" y="4292980"/>
            <a:ext cx="460846" cy="576064"/>
          </a:xfrm>
          <a:prstGeom prst="flowChartMultidocumen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多文档 7">
            <a:extLst>
              <a:ext uri="{FF2B5EF4-FFF2-40B4-BE49-F238E27FC236}">
                <a16:creationId xmlns:a16="http://schemas.microsoft.com/office/drawing/2014/main" id="{008E890C-29C5-E14B-B37B-08DDD6B16DA9}"/>
              </a:ext>
            </a:extLst>
          </p:cNvPr>
          <p:cNvSpPr/>
          <p:nvPr/>
        </p:nvSpPr>
        <p:spPr>
          <a:xfrm>
            <a:off x="7226890" y="4292980"/>
            <a:ext cx="460846" cy="576064"/>
          </a:xfrm>
          <a:prstGeom prst="flowChartMultidocumen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多文档 8">
            <a:extLst>
              <a:ext uri="{FF2B5EF4-FFF2-40B4-BE49-F238E27FC236}">
                <a16:creationId xmlns:a16="http://schemas.microsoft.com/office/drawing/2014/main" id="{D7B83A6C-18BB-5748-9BC2-629E827CCC83}"/>
              </a:ext>
            </a:extLst>
          </p:cNvPr>
          <p:cNvSpPr/>
          <p:nvPr/>
        </p:nvSpPr>
        <p:spPr>
          <a:xfrm>
            <a:off x="7990123" y="4292980"/>
            <a:ext cx="460846" cy="576064"/>
          </a:xfrm>
          <a:prstGeom prst="flowChartMultidocumen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多文档 9">
            <a:extLst>
              <a:ext uri="{FF2B5EF4-FFF2-40B4-BE49-F238E27FC236}">
                <a16:creationId xmlns:a16="http://schemas.microsoft.com/office/drawing/2014/main" id="{413F44D4-BD22-C742-AAA3-1DD7C14785B8}"/>
              </a:ext>
            </a:extLst>
          </p:cNvPr>
          <p:cNvSpPr/>
          <p:nvPr/>
        </p:nvSpPr>
        <p:spPr>
          <a:xfrm>
            <a:off x="5639780" y="1092467"/>
            <a:ext cx="380800" cy="456547"/>
          </a:xfrm>
          <a:prstGeom prst="flowChartMultidocumen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多文档 10">
            <a:extLst>
              <a:ext uri="{FF2B5EF4-FFF2-40B4-BE49-F238E27FC236}">
                <a16:creationId xmlns:a16="http://schemas.microsoft.com/office/drawing/2014/main" id="{C2EDE19D-4B81-DA44-BCDF-FFB901FA460C}"/>
              </a:ext>
            </a:extLst>
          </p:cNvPr>
          <p:cNvSpPr/>
          <p:nvPr/>
        </p:nvSpPr>
        <p:spPr>
          <a:xfrm>
            <a:off x="6159354" y="1095056"/>
            <a:ext cx="380800" cy="456547"/>
          </a:xfrm>
          <a:prstGeom prst="flowChartMultidocumen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多文档 11">
            <a:extLst>
              <a:ext uri="{FF2B5EF4-FFF2-40B4-BE49-F238E27FC236}">
                <a16:creationId xmlns:a16="http://schemas.microsoft.com/office/drawing/2014/main" id="{A483BE10-1617-CE4F-9E0F-0DBB37FD6C96}"/>
              </a:ext>
            </a:extLst>
          </p:cNvPr>
          <p:cNvSpPr/>
          <p:nvPr/>
        </p:nvSpPr>
        <p:spPr>
          <a:xfrm>
            <a:off x="5168833" y="1092467"/>
            <a:ext cx="380800" cy="456547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36F80C7-2C1F-024F-8A55-9874B4AC506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31855" y="1365274"/>
            <a:ext cx="246157" cy="24615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5FBE20E-9024-BA44-8D39-2AB2A8F129E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91501" y="1365274"/>
            <a:ext cx="246157" cy="24615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7679F74-9988-794F-9C20-247E83006BC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29727" y="1365273"/>
            <a:ext cx="246157" cy="24615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F2F4BC4-F172-734F-8F36-F61F0ACE4F9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32699" y="2538542"/>
            <a:ext cx="203200" cy="2032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45EBBE57-038A-A54B-80CA-3ACC01511E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32699" y="2801568"/>
            <a:ext cx="203200" cy="2032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8239C49-F5C6-544C-B212-C020404DD05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26754" y="3075469"/>
            <a:ext cx="203200" cy="2032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98C8427A-9A01-B341-BA68-E037B5AA0EFD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6619326" y="4653554"/>
            <a:ext cx="246157" cy="24615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748B24A-08BC-1C4B-A2AF-39B9846E73DB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7358710" y="4653554"/>
            <a:ext cx="246157" cy="246157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05C963D4-DF9C-4248-BC04-13ECA358505E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8178085" y="4653554"/>
            <a:ext cx="246157" cy="246157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C726FC43-D432-0C4B-B3CB-F67B41D2C3D8}"/>
              </a:ext>
            </a:extLst>
          </p:cNvPr>
          <p:cNvSpPr/>
          <p:nvPr/>
        </p:nvSpPr>
        <p:spPr>
          <a:xfrm>
            <a:off x="7033997" y="1153512"/>
            <a:ext cx="1172003" cy="3581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Output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4C5186D6-9DEE-7944-A7C0-39538AC4E3FE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8030342" y="1346159"/>
            <a:ext cx="246157" cy="246157"/>
          </a:xfrm>
          <a:prstGeom prst="rect">
            <a:avLst/>
          </a:prstGeom>
        </p:spPr>
      </p:pic>
      <p:sp>
        <p:nvSpPr>
          <p:cNvPr id="26" name="右箭头 25">
            <a:extLst>
              <a:ext uri="{FF2B5EF4-FFF2-40B4-BE49-F238E27FC236}">
                <a16:creationId xmlns:a16="http://schemas.microsoft.com/office/drawing/2014/main" id="{9CC75584-D83D-2143-ACFE-A0C449523348}"/>
              </a:ext>
            </a:extLst>
          </p:cNvPr>
          <p:cNvSpPr/>
          <p:nvPr/>
        </p:nvSpPr>
        <p:spPr>
          <a:xfrm rot="2362155">
            <a:off x="6122624" y="1720207"/>
            <a:ext cx="432225" cy="35023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右箭头 27">
            <a:extLst>
              <a:ext uri="{FF2B5EF4-FFF2-40B4-BE49-F238E27FC236}">
                <a16:creationId xmlns:a16="http://schemas.microsoft.com/office/drawing/2014/main" id="{2AC03060-047E-404D-A925-E358E8B597BD}"/>
              </a:ext>
            </a:extLst>
          </p:cNvPr>
          <p:cNvSpPr/>
          <p:nvPr/>
        </p:nvSpPr>
        <p:spPr>
          <a:xfrm rot="16200000">
            <a:off x="7416316" y="1701593"/>
            <a:ext cx="432225" cy="35023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右箭头 28">
            <a:extLst>
              <a:ext uri="{FF2B5EF4-FFF2-40B4-BE49-F238E27FC236}">
                <a16:creationId xmlns:a16="http://schemas.microsoft.com/office/drawing/2014/main" id="{AB2F601C-3207-FC45-9FB8-C37A55B9CA63}"/>
              </a:ext>
            </a:extLst>
          </p:cNvPr>
          <p:cNvSpPr/>
          <p:nvPr/>
        </p:nvSpPr>
        <p:spPr>
          <a:xfrm rot="16200000">
            <a:off x="6487778" y="3695680"/>
            <a:ext cx="724134" cy="35023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右箭头 29">
            <a:extLst>
              <a:ext uri="{FF2B5EF4-FFF2-40B4-BE49-F238E27FC236}">
                <a16:creationId xmlns:a16="http://schemas.microsoft.com/office/drawing/2014/main" id="{3BBC2B65-9CDA-9242-85CC-96E6C810CF93}"/>
              </a:ext>
            </a:extLst>
          </p:cNvPr>
          <p:cNvSpPr/>
          <p:nvPr/>
        </p:nvSpPr>
        <p:spPr>
          <a:xfrm rot="5400000">
            <a:off x="7763981" y="3695679"/>
            <a:ext cx="724134" cy="35023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36EB231-B5F0-1243-9431-4B5D231CFCCA}"/>
              </a:ext>
            </a:extLst>
          </p:cNvPr>
          <p:cNvSpPr/>
          <p:nvPr/>
        </p:nvSpPr>
        <p:spPr>
          <a:xfrm>
            <a:off x="6889982" y="3759887"/>
            <a:ext cx="1172003" cy="345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lnSpc>
                <a:spcPts val="1520"/>
              </a:lnSpc>
            </a:pPr>
            <a:r>
              <a:rPr kumimoji="1" lang="en-US" altLang="zh-CN" sz="1600" dirty="0">
                <a:solidFill>
                  <a:schemeClr val="tx1"/>
                </a:solidFill>
              </a:rPr>
              <a:t> oblivious</a:t>
            </a:r>
          </a:p>
          <a:p>
            <a:pPr algn="ctr">
              <a:lnSpc>
                <a:spcPts val="1520"/>
              </a:lnSpc>
            </a:pPr>
            <a:r>
              <a:rPr kumimoji="1" lang="en-US" altLang="zh-CN" sz="1600" dirty="0">
                <a:solidFill>
                  <a:schemeClr val="tx1"/>
                </a:solidFill>
              </a:rPr>
              <a:t>access</a:t>
            </a:r>
          </a:p>
        </p:txBody>
      </p:sp>
    </p:spTree>
    <p:extLst>
      <p:ext uri="{BB962C8B-B14F-4D97-AF65-F5344CB8AC3E}">
        <p14:creationId xmlns:p14="http://schemas.microsoft.com/office/powerpoint/2010/main" val="352581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3" grpId="0" animBg="1"/>
      <p:bldP spid="26" grpId="0" animBg="1"/>
      <p:bldP spid="28" grpId="0" animBg="1"/>
      <p:bldP spid="29" grpId="0" animBg="1"/>
      <p:bldP spid="30" grpId="0" animBg="1"/>
      <p:bldP spid="31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SGX's Vulnerabilities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3970785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Side channel attack</a:t>
            </a:r>
          </a:p>
          <a:p>
            <a:pPr lvl="1"/>
            <a:r>
              <a:rPr lang="en-US" altLang="zh-CN" sz="2000" dirty="0"/>
              <a:t>Malicious OS still controls page fault handler</a:t>
            </a:r>
          </a:p>
          <a:p>
            <a:pPr lvl="1"/>
            <a:r>
              <a:rPr lang="en-US" altLang="zh-CN" sz="2000" dirty="0"/>
              <a:t>If know the photo processing algorithm, can get the image by monitoring page fault</a:t>
            </a:r>
          </a:p>
          <a:p>
            <a:pPr lvl="1"/>
            <a:r>
              <a:rPr lang="en-US" altLang="zh-CN" sz="2000" dirty="0"/>
              <a:t>Not 100% accurate, but still good enough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417341"/>
            <a:ext cx="4298826" cy="318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6773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Side-channel Protection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924B5DC8-72FA-7542-AC58-A29748DB5702}"/>
              </a:ext>
            </a:extLst>
          </p:cNvPr>
          <p:cNvSpPr txBox="1">
            <a:spLocks/>
          </p:cNvSpPr>
          <p:nvPr/>
        </p:nvSpPr>
        <p:spPr>
          <a:xfrm>
            <a:off x="360503" y="1213634"/>
            <a:ext cx="7955913" cy="4083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000" dirty="0"/>
              <a:t>Memory side-channel</a:t>
            </a:r>
          </a:p>
          <a:p>
            <a:r>
              <a:rPr kumimoji="1" lang="en-US" altLang="zh-CN" sz="2000" dirty="0"/>
              <a:t>Security guarantee: </a:t>
            </a:r>
          </a:p>
          <a:p>
            <a:pPr lvl="1"/>
            <a:r>
              <a:rPr kumimoji="1" lang="en-US" altLang="zh-CN" sz="1800" b="1" dirty="0"/>
              <a:t>Data oblivious</a:t>
            </a:r>
          </a:p>
          <a:p>
            <a:pPr lvl="1"/>
            <a:r>
              <a:rPr kumimoji="1" lang="en-US" altLang="zh-CN" sz="1800" dirty="0"/>
              <a:t>Given two inputs and a memory trace, one cannot distinguish which one was executed</a:t>
            </a:r>
            <a:endParaRPr kumimoji="1" lang="en-US" altLang="zh-CN" sz="1800" b="1" dirty="0"/>
          </a:p>
          <a:p>
            <a:r>
              <a:rPr kumimoji="1" lang="en-US" altLang="zh-CN" sz="2000" dirty="0"/>
              <a:t>Memory accesses </a:t>
            </a:r>
            <a:r>
              <a:rPr kumimoji="1" lang="en-US" altLang="zh-CN" sz="2000" dirty="0">
                <a:solidFill>
                  <a:srgbClr val="0096FF"/>
                </a:solidFill>
              </a:rPr>
              <a:t>only depends on public information </a:t>
            </a:r>
          </a:p>
          <a:p>
            <a:pPr lvl="1"/>
            <a:r>
              <a:rPr kumimoji="1" lang="en-US" altLang="zh-CN" sz="1800" dirty="0"/>
              <a:t>E.g., number of instances, number of labels </a:t>
            </a:r>
          </a:p>
          <a:p>
            <a:r>
              <a:rPr kumimoji="1" lang="en-US" altLang="zh-CN" sz="2000" dirty="0"/>
              <a:t>Assumption: register-to-register manipulation is data oblivious</a:t>
            </a:r>
          </a:p>
          <a:p>
            <a:endParaRPr kumimoji="1"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59994844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Library of Oblivious Primitives </a:t>
            </a:r>
            <a:r>
              <a:rPr lang="en-US" altLang="zh-CN" dirty="0" err="1"/>
              <a:t>LibO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/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924B5DC8-72FA-7542-AC58-A29748DB5702}"/>
              </a:ext>
            </a:extLst>
          </p:cNvPr>
          <p:cNvSpPr txBox="1">
            <a:spLocks/>
          </p:cNvSpPr>
          <p:nvPr/>
        </p:nvSpPr>
        <p:spPr>
          <a:xfrm>
            <a:off x="360503" y="1213634"/>
            <a:ext cx="7955913" cy="4083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000" dirty="0"/>
              <a:t>In assembly: </a:t>
            </a:r>
          </a:p>
          <a:p>
            <a:pPr lvl="1"/>
            <a:r>
              <a:rPr kumimoji="1" lang="en-US" altLang="zh-CN" sz="1800" dirty="0" err="1"/>
              <a:t>ogreater</a:t>
            </a:r>
            <a:r>
              <a:rPr kumimoji="1" lang="en-US" altLang="zh-CN" sz="1800" dirty="0"/>
              <a:t>, </a:t>
            </a:r>
            <a:r>
              <a:rPr kumimoji="1" lang="en-US" altLang="zh-CN" sz="1800" dirty="0" err="1"/>
              <a:t>omove</a:t>
            </a:r>
            <a:r>
              <a:rPr kumimoji="1" lang="en-US" altLang="zh-CN" sz="1800" dirty="0"/>
              <a:t>, </a:t>
            </a:r>
            <a:r>
              <a:rPr kumimoji="1" lang="en-US" altLang="zh-CN" sz="1800" dirty="0" err="1"/>
              <a:t>oless</a:t>
            </a:r>
            <a:r>
              <a:rPr kumimoji="1" lang="en-US" altLang="zh-CN" sz="1800" dirty="0"/>
              <a:t>, </a:t>
            </a:r>
            <a:r>
              <a:rPr kumimoji="1" lang="en-US" altLang="zh-CN" sz="1800" dirty="0" err="1"/>
              <a:t>oequal</a:t>
            </a:r>
            <a:r>
              <a:rPr kumimoji="1" lang="en-US" altLang="zh-CN" sz="1800" dirty="0"/>
              <a:t> </a:t>
            </a:r>
          </a:p>
          <a:p>
            <a:pPr lvl="1"/>
            <a:r>
              <a:rPr kumimoji="1" lang="en-US" altLang="zh-CN" sz="1800" dirty="0" err="1"/>
              <a:t>oget</a:t>
            </a:r>
            <a:endParaRPr kumimoji="1" lang="en-US" altLang="zh-CN" sz="1800" dirty="0"/>
          </a:p>
          <a:p>
            <a:pPr lvl="2"/>
            <a:r>
              <a:rPr kumimoji="1" lang="en-US" altLang="zh-CN" sz="1600" dirty="0"/>
              <a:t>get the </a:t>
            </a:r>
            <a:r>
              <a:rPr kumimoji="1" lang="en-US" altLang="zh-CN" sz="1600" dirty="0" err="1"/>
              <a:t>ith</a:t>
            </a:r>
            <a:r>
              <a:rPr kumimoji="1" lang="en-US" altLang="zh-CN" sz="1600" dirty="0"/>
              <a:t> array element (hide </a:t>
            </a:r>
            <a:r>
              <a:rPr kumimoji="1" lang="en-US" altLang="zh-CN" sz="1600" dirty="0" err="1"/>
              <a:t>i</a:t>
            </a:r>
            <a:r>
              <a:rPr kumimoji="1" lang="en-US" altLang="zh-CN" sz="1200" dirty="0"/>
              <a:t>)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2A0689-0E62-A146-8FA4-23A1DEE14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824" y="3018185"/>
            <a:ext cx="6156176" cy="223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404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Oblivious Operation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B3FD5A5-E10D-1D4C-A601-D717B1873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708150"/>
            <a:ext cx="83058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19682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Optimized Oblivious Array Access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924B5DC8-72FA-7542-AC58-A29748DB5702}"/>
              </a:ext>
            </a:extLst>
          </p:cNvPr>
          <p:cNvSpPr txBox="1">
            <a:spLocks/>
          </p:cNvSpPr>
          <p:nvPr/>
        </p:nvSpPr>
        <p:spPr>
          <a:xfrm>
            <a:off x="360503" y="1213634"/>
            <a:ext cx="7955913" cy="4083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000" dirty="0"/>
              <a:t>Naïve method</a:t>
            </a:r>
          </a:p>
          <a:p>
            <a:pPr lvl="1"/>
            <a:r>
              <a:rPr kumimoji="1" lang="en-US" altLang="zh-CN" sz="1800" dirty="0"/>
              <a:t>Scan the array</a:t>
            </a:r>
          </a:p>
          <a:p>
            <a:pPr lvl="1"/>
            <a:r>
              <a:rPr kumimoji="1" lang="en-US" altLang="zh-CN" sz="1800" dirty="0"/>
              <a:t>Just actually load/store a single element</a:t>
            </a:r>
          </a:p>
          <a:p>
            <a:r>
              <a:rPr kumimoji="1" lang="en-US" altLang="zh-CN" sz="2000" dirty="0"/>
              <a:t>Observation</a:t>
            </a:r>
          </a:p>
          <a:p>
            <a:pPr lvl="1"/>
            <a:r>
              <a:rPr kumimoji="1" lang="en-US" altLang="zh-CN" sz="1800" dirty="0"/>
              <a:t>Attacker can only trace memory access at cache line granularity</a:t>
            </a:r>
          </a:p>
          <a:p>
            <a:r>
              <a:rPr kumimoji="1" lang="en-US" altLang="zh-CN" sz="2000" dirty="0"/>
              <a:t>Optimization</a:t>
            </a:r>
          </a:p>
          <a:p>
            <a:pPr lvl="1"/>
            <a:r>
              <a:rPr kumimoji="1" lang="en-US" altLang="zh-CN" sz="1800" dirty="0"/>
              <a:t>Scan arrays at cache line granularity</a:t>
            </a:r>
          </a:p>
          <a:p>
            <a:pPr lvl="1"/>
            <a:r>
              <a:rPr kumimoji="1" lang="en-US" altLang="zh-CN" sz="1800" dirty="0"/>
              <a:t>Leveraging AVX2 vector instructions</a:t>
            </a:r>
            <a:endParaRPr kumimoji="1"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37030110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Optimized Oblivious Array Access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85B76A1-8B39-2A4F-8EBE-ED8D3C8B1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962184"/>
            <a:ext cx="6705600" cy="25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70338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Oblivious Decision Trees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924B5DC8-72FA-7542-AC58-A29748DB5702}"/>
              </a:ext>
            </a:extLst>
          </p:cNvPr>
          <p:cNvSpPr txBox="1">
            <a:spLocks/>
          </p:cNvSpPr>
          <p:nvPr/>
        </p:nvSpPr>
        <p:spPr>
          <a:xfrm>
            <a:off x="512051" y="3150904"/>
            <a:ext cx="6796253" cy="23352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sz="2400" dirty="0"/>
              <a:t>Things we want to hide: </a:t>
            </a:r>
          </a:p>
          <a:p>
            <a:r>
              <a:rPr kumimoji="1" lang="en-US" altLang="zh-CN" sz="2000" dirty="0"/>
              <a:t>How we evaluate the comparison at each node</a:t>
            </a:r>
          </a:p>
          <a:p>
            <a:pPr lvl="1"/>
            <a:r>
              <a:rPr kumimoji="1" lang="en-US" altLang="zh-CN" sz="1800" dirty="0"/>
              <a:t>Using </a:t>
            </a:r>
            <a:r>
              <a:rPr kumimoji="1" lang="en-US" altLang="zh-CN" sz="1800" dirty="0" err="1"/>
              <a:t>ogreater</a:t>
            </a:r>
            <a:endParaRPr kumimoji="1" lang="en-US" altLang="zh-CN" sz="1800" dirty="0"/>
          </a:p>
          <a:p>
            <a:r>
              <a:rPr kumimoji="1" lang="en-US" altLang="zh-CN" sz="2000" dirty="0"/>
              <a:t>Which node we actually traverse (not the level)</a:t>
            </a:r>
          </a:p>
          <a:p>
            <a:endParaRPr kumimoji="1" lang="en-US" altLang="zh-CN" sz="2000" dirty="0"/>
          </a:p>
          <a:p>
            <a:pPr lvl="1"/>
            <a:endParaRPr kumimoji="1" lang="en-US" altLang="zh-CN" sz="1800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71AA347-ABCE-8441-9F87-9AED4C9D4C21}"/>
              </a:ext>
            </a:extLst>
          </p:cNvPr>
          <p:cNvSpPr/>
          <p:nvPr/>
        </p:nvSpPr>
        <p:spPr>
          <a:xfrm>
            <a:off x="5184672" y="1226890"/>
            <a:ext cx="494515" cy="28169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99B2EB5E-1CB4-634B-8224-7EC6A36DC2A1}"/>
              </a:ext>
            </a:extLst>
          </p:cNvPr>
          <p:cNvSpPr/>
          <p:nvPr/>
        </p:nvSpPr>
        <p:spPr>
          <a:xfrm>
            <a:off x="4483366" y="1651067"/>
            <a:ext cx="494515" cy="28169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6EB1602-4765-4F46-BBC1-DFBC5A6699AF}"/>
              </a:ext>
            </a:extLst>
          </p:cNvPr>
          <p:cNvGrpSpPr/>
          <p:nvPr/>
        </p:nvGrpSpPr>
        <p:grpSpPr>
          <a:xfrm>
            <a:off x="4123696" y="2030747"/>
            <a:ext cx="1213854" cy="281695"/>
            <a:chOff x="3263767" y="2020648"/>
            <a:chExt cx="1213854" cy="281695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41E1F6FB-08D0-5B4A-8F66-3009CA4DD504}"/>
                </a:ext>
              </a:extLst>
            </p:cNvPr>
            <p:cNvSpPr/>
            <p:nvPr/>
          </p:nvSpPr>
          <p:spPr>
            <a:xfrm>
              <a:off x="3263767" y="2020648"/>
              <a:ext cx="494515" cy="281695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928B7D9F-555E-4E4A-83A3-246D3B07F284}"/>
                </a:ext>
              </a:extLst>
            </p:cNvPr>
            <p:cNvSpPr/>
            <p:nvPr/>
          </p:nvSpPr>
          <p:spPr>
            <a:xfrm>
              <a:off x="3983106" y="2020648"/>
              <a:ext cx="494515" cy="281695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椭圆 18">
            <a:extLst>
              <a:ext uri="{FF2B5EF4-FFF2-40B4-BE49-F238E27FC236}">
                <a16:creationId xmlns:a16="http://schemas.microsoft.com/office/drawing/2014/main" id="{62637D4A-6ABB-E347-B840-83920EAAF49D}"/>
              </a:ext>
            </a:extLst>
          </p:cNvPr>
          <p:cNvSpPr/>
          <p:nvPr/>
        </p:nvSpPr>
        <p:spPr>
          <a:xfrm>
            <a:off x="5885979" y="1651067"/>
            <a:ext cx="494515" cy="28169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F55054E-B532-114A-9CE7-EEDAC9B378AF}"/>
              </a:ext>
            </a:extLst>
          </p:cNvPr>
          <p:cNvGrpSpPr/>
          <p:nvPr/>
        </p:nvGrpSpPr>
        <p:grpSpPr>
          <a:xfrm>
            <a:off x="5526309" y="2030747"/>
            <a:ext cx="1213854" cy="281695"/>
            <a:chOff x="3263767" y="2020648"/>
            <a:chExt cx="1213854" cy="281695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0219D006-3FEE-A14D-B7F4-1D35EF206E9A}"/>
                </a:ext>
              </a:extLst>
            </p:cNvPr>
            <p:cNvSpPr/>
            <p:nvPr/>
          </p:nvSpPr>
          <p:spPr>
            <a:xfrm>
              <a:off x="3263767" y="2020648"/>
              <a:ext cx="494515" cy="281695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9E449151-2564-9345-A62F-1B04A42FC89D}"/>
                </a:ext>
              </a:extLst>
            </p:cNvPr>
            <p:cNvSpPr/>
            <p:nvPr/>
          </p:nvSpPr>
          <p:spPr>
            <a:xfrm>
              <a:off x="3983106" y="2020648"/>
              <a:ext cx="494515" cy="281695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8DA6CE16-7066-804E-976F-93B4AF43FCA9}"/>
              </a:ext>
            </a:extLst>
          </p:cNvPr>
          <p:cNvCxnSpPr>
            <a:stCxn id="3" idx="4"/>
            <a:endCxn id="9" idx="0"/>
          </p:cNvCxnSpPr>
          <p:nvPr/>
        </p:nvCxnSpPr>
        <p:spPr>
          <a:xfrm flipH="1">
            <a:off x="4730624" y="1508585"/>
            <a:ext cx="701306" cy="142482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B3DD5A84-BBA5-5D42-9C9F-2615759CA28E}"/>
              </a:ext>
            </a:extLst>
          </p:cNvPr>
          <p:cNvCxnSpPr>
            <a:cxnSpLocks/>
            <a:stCxn id="3" idx="4"/>
            <a:endCxn id="19" idx="0"/>
          </p:cNvCxnSpPr>
          <p:nvPr/>
        </p:nvCxnSpPr>
        <p:spPr>
          <a:xfrm>
            <a:off x="5431930" y="1508585"/>
            <a:ext cx="701307" cy="142482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F0EC5663-E115-F14F-98EC-AC800CBA7D11}"/>
              </a:ext>
            </a:extLst>
          </p:cNvPr>
          <p:cNvCxnSpPr>
            <a:cxnSpLocks/>
            <a:stCxn id="21" idx="0"/>
            <a:endCxn id="19" idx="4"/>
          </p:cNvCxnSpPr>
          <p:nvPr/>
        </p:nvCxnSpPr>
        <p:spPr>
          <a:xfrm flipV="1">
            <a:off x="5773567" y="1932762"/>
            <a:ext cx="359670" cy="97985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B064D4A5-0E20-DE4A-8729-17EE146985B8}"/>
              </a:ext>
            </a:extLst>
          </p:cNvPr>
          <p:cNvCxnSpPr>
            <a:cxnSpLocks/>
            <a:stCxn id="22" idx="0"/>
            <a:endCxn id="19" idx="4"/>
          </p:cNvCxnSpPr>
          <p:nvPr/>
        </p:nvCxnSpPr>
        <p:spPr>
          <a:xfrm flipH="1" flipV="1">
            <a:off x="6133237" y="1932762"/>
            <a:ext cx="359669" cy="97985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282091B1-3472-3043-8FE5-52AFE336097C}"/>
              </a:ext>
            </a:extLst>
          </p:cNvPr>
          <p:cNvCxnSpPr>
            <a:cxnSpLocks/>
            <a:stCxn id="12" idx="0"/>
            <a:endCxn id="9" idx="4"/>
          </p:cNvCxnSpPr>
          <p:nvPr/>
        </p:nvCxnSpPr>
        <p:spPr>
          <a:xfrm flipH="1" flipV="1">
            <a:off x="4730624" y="1932762"/>
            <a:ext cx="359669" cy="97985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C22DC401-8989-E94D-989E-360265524D6F}"/>
              </a:ext>
            </a:extLst>
          </p:cNvPr>
          <p:cNvCxnSpPr>
            <a:cxnSpLocks/>
            <a:stCxn id="11" idx="0"/>
            <a:endCxn id="9" idx="4"/>
          </p:cNvCxnSpPr>
          <p:nvPr/>
        </p:nvCxnSpPr>
        <p:spPr>
          <a:xfrm flipV="1">
            <a:off x="4370954" y="1932762"/>
            <a:ext cx="359670" cy="97985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>
            <a:extLst>
              <a:ext uri="{FF2B5EF4-FFF2-40B4-BE49-F238E27FC236}">
                <a16:creationId xmlns:a16="http://schemas.microsoft.com/office/drawing/2014/main" id="{5B41AB97-387D-564D-8781-DC8182D3675C}"/>
              </a:ext>
            </a:extLst>
          </p:cNvPr>
          <p:cNvSpPr/>
          <p:nvPr/>
        </p:nvSpPr>
        <p:spPr>
          <a:xfrm>
            <a:off x="755576" y="1378562"/>
            <a:ext cx="225311" cy="5221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2A1797E-34DB-864F-99C3-735880B7E896}"/>
              </a:ext>
            </a:extLst>
          </p:cNvPr>
          <p:cNvSpPr/>
          <p:nvPr/>
        </p:nvSpPr>
        <p:spPr>
          <a:xfrm>
            <a:off x="1079355" y="1378562"/>
            <a:ext cx="225311" cy="522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46B74ED9-2A19-A049-8F9A-6D9236173C4F}"/>
              </a:ext>
            </a:extLst>
          </p:cNvPr>
          <p:cNvSpPr/>
          <p:nvPr/>
        </p:nvSpPr>
        <p:spPr>
          <a:xfrm>
            <a:off x="1403134" y="1378562"/>
            <a:ext cx="225311" cy="522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B7BF9CA4-51C7-0140-AA3C-0BA4ABE52D4F}"/>
              </a:ext>
            </a:extLst>
          </p:cNvPr>
          <p:cNvSpPr/>
          <p:nvPr/>
        </p:nvSpPr>
        <p:spPr>
          <a:xfrm>
            <a:off x="1726913" y="1378562"/>
            <a:ext cx="225311" cy="522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D47384B4-E9DB-C149-847C-325BAD15B9EF}"/>
              </a:ext>
            </a:extLst>
          </p:cNvPr>
          <p:cNvSpPr/>
          <p:nvPr/>
        </p:nvSpPr>
        <p:spPr>
          <a:xfrm>
            <a:off x="2050692" y="1378562"/>
            <a:ext cx="225311" cy="522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B9F84351-EB9A-E644-A0B4-064E912820BA}"/>
              </a:ext>
            </a:extLst>
          </p:cNvPr>
          <p:cNvSpPr/>
          <p:nvPr/>
        </p:nvSpPr>
        <p:spPr>
          <a:xfrm>
            <a:off x="2374471" y="1378562"/>
            <a:ext cx="225311" cy="522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7B4E196F-6E36-BB41-B4C8-242A2CA2A1F9}"/>
              </a:ext>
            </a:extLst>
          </p:cNvPr>
          <p:cNvSpPr/>
          <p:nvPr/>
        </p:nvSpPr>
        <p:spPr>
          <a:xfrm>
            <a:off x="2698250" y="1378562"/>
            <a:ext cx="225311" cy="522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DE554E4B-0D6E-D140-A8E7-A67FD278A587}"/>
              </a:ext>
            </a:extLst>
          </p:cNvPr>
          <p:cNvCxnSpPr>
            <a:cxnSpLocks/>
            <a:stCxn id="11" idx="4"/>
          </p:cNvCxnSpPr>
          <p:nvPr/>
        </p:nvCxnSpPr>
        <p:spPr>
          <a:xfrm flipH="1">
            <a:off x="4011283" y="2312442"/>
            <a:ext cx="359671" cy="177489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>
            <a:extLst>
              <a:ext uri="{FF2B5EF4-FFF2-40B4-BE49-F238E27FC236}">
                <a16:creationId xmlns:a16="http://schemas.microsoft.com/office/drawing/2014/main" id="{9FE2C179-AE1B-2D48-8577-00543CEB343E}"/>
              </a:ext>
            </a:extLst>
          </p:cNvPr>
          <p:cNvCxnSpPr>
            <a:cxnSpLocks/>
            <a:stCxn id="11" idx="4"/>
          </p:cNvCxnSpPr>
          <p:nvPr/>
        </p:nvCxnSpPr>
        <p:spPr>
          <a:xfrm>
            <a:off x="4370954" y="2312442"/>
            <a:ext cx="312241" cy="177489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75E307B3-51BB-924C-96F1-E273620C6029}"/>
              </a:ext>
            </a:extLst>
          </p:cNvPr>
          <p:cNvSpPr/>
          <p:nvPr/>
        </p:nvSpPr>
        <p:spPr>
          <a:xfrm>
            <a:off x="3022029" y="1378562"/>
            <a:ext cx="225311" cy="5221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FC4E23C8-50FE-ED45-83B6-980468F37E07}"/>
              </a:ext>
            </a:extLst>
          </p:cNvPr>
          <p:cNvSpPr/>
          <p:nvPr/>
        </p:nvSpPr>
        <p:spPr>
          <a:xfrm>
            <a:off x="3345809" y="1378562"/>
            <a:ext cx="225311" cy="5221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7" name="曲线连接符 56">
            <a:extLst>
              <a:ext uri="{FF2B5EF4-FFF2-40B4-BE49-F238E27FC236}">
                <a16:creationId xmlns:a16="http://schemas.microsoft.com/office/drawing/2014/main" id="{0B07584A-4864-3D4A-8495-DF668818A74D}"/>
              </a:ext>
            </a:extLst>
          </p:cNvPr>
          <p:cNvCxnSpPr>
            <a:cxnSpLocks/>
            <a:stCxn id="41" idx="0"/>
            <a:endCxn id="42" idx="0"/>
          </p:cNvCxnSpPr>
          <p:nvPr/>
        </p:nvCxnSpPr>
        <p:spPr>
          <a:xfrm rot="5400000" flipH="1" flipV="1">
            <a:off x="1030121" y="1216673"/>
            <a:ext cx="12700" cy="323779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曲线连接符 58">
            <a:extLst>
              <a:ext uri="{FF2B5EF4-FFF2-40B4-BE49-F238E27FC236}">
                <a16:creationId xmlns:a16="http://schemas.microsoft.com/office/drawing/2014/main" id="{2C7918A3-D06C-C04D-B5FE-16F08A734B12}"/>
              </a:ext>
            </a:extLst>
          </p:cNvPr>
          <p:cNvCxnSpPr>
            <a:cxnSpLocks/>
            <a:stCxn id="41" idx="0"/>
            <a:endCxn id="43" idx="0"/>
          </p:cNvCxnSpPr>
          <p:nvPr/>
        </p:nvCxnSpPr>
        <p:spPr>
          <a:xfrm rot="5400000" flipH="1" flipV="1">
            <a:off x="1192011" y="1054783"/>
            <a:ext cx="12700" cy="647558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曲线连接符 61">
            <a:extLst>
              <a:ext uri="{FF2B5EF4-FFF2-40B4-BE49-F238E27FC236}">
                <a16:creationId xmlns:a16="http://schemas.microsoft.com/office/drawing/2014/main" id="{8CE22040-5920-054C-A887-6142C4A9FC7E}"/>
              </a:ext>
            </a:extLst>
          </p:cNvPr>
          <p:cNvCxnSpPr>
            <a:cxnSpLocks/>
            <a:stCxn id="42" idx="2"/>
            <a:endCxn id="44" idx="2"/>
          </p:cNvCxnSpPr>
          <p:nvPr/>
        </p:nvCxnSpPr>
        <p:spPr>
          <a:xfrm rot="16200000" flipH="1">
            <a:off x="1515790" y="1576945"/>
            <a:ext cx="12700" cy="647558"/>
          </a:xfrm>
          <a:prstGeom prst="curvedConnector3">
            <a:avLst>
              <a:gd name="adj1" fmla="val 1800000"/>
            </a:avLst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曲线连接符 64">
            <a:extLst>
              <a:ext uri="{FF2B5EF4-FFF2-40B4-BE49-F238E27FC236}">
                <a16:creationId xmlns:a16="http://schemas.microsoft.com/office/drawing/2014/main" id="{76479A88-D4E2-314D-8416-AC70143821DD}"/>
              </a:ext>
            </a:extLst>
          </p:cNvPr>
          <p:cNvCxnSpPr>
            <a:cxnSpLocks/>
            <a:stCxn id="42" idx="2"/>
            <a:endCxn id="45" idx="2"/>
          </p:cNvCxnSpPr>
          <p:nvPr/>
        </p:nvCxnSpPr>
        <p:spPr>
          <a:xfrm rot="16200000" flipH="1">
            <a:off x="1677679" y="1415055"/>
            <a:ext cx="12700" cy="971337"/>
          </a:xfrm>
          <a:prstGeom prst="curvedConnector3">
            <a:avLst>
              <a:gd name="adj1" fmla="val 2296551"/>
            </a:avLst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曲线连接符 76">
            <a:extLst>
              <a:ext uri="{FF2B5EF4-FFF2-40B4-BE49-F238E27FC236}">
                <a16:creationId xmlns:a16="http://schemas.microsoft.com/office/drawing/2014/main" id="{0BBC1ABE-0118-BA45-A47C-46CBC8EB06AC}"/>
              </a:ext>
            </a:extLst>
          </p:cNvPr>
          <p:cNvCxnSpPr>
            <a:cxnSpLocks/>
            <a:stCxn id="44" idx="0"/>
            <a:endCxn id="54" idx="0"/>
          </p:cNvCxnSpPr>
          <p:nvPr/>
        </p:nvCxnSpPr>
        <p:spPr>
          <a:xfrm rot="5400000" flipH="1" flipV="1">
            <a:off x="2487127" y="731004"/>
            <a:ext cx="12700" cy="1295116"/>
          </a:xfrm>
          <a:prstGeom prst="curvedConnector3">
            <a:avLst>
              <a:gd name="adj1" fmla="val 1800000"/>
            </a:avLst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曲线连接符 79">
            <a:extLst>
              <a:ext uri="{FF2B5EF4-FFF2-40B4-BE49-F238E27FC236}">
                <a16:creationId xmlns:a16="http://schemas.microsoft.com/office/drawing/2014/main" id="{2CB1B940-E08C-1447-85F7-C322736ABB29}"/>
              </a:ext>
            </a:extLst>
          </p:cNvPr>
          <p:cNvCxnSpPr>
            <a:cxnSpLocks/>
            <a:stCxn id="44" idx="0"/>
            <a:endCxn id="55" idx="0"/>
          </p:cNvCxnSpPr>
          <p:nvPr/>
        </p:nvCxnSpPr>
        <p:spPr>
          <a:xfrm rot="5400000" flipH="1" flipV="1">
            <a:off x="2649017" y="569114"/>
            <a:ext cx="12700" cy="1618896"/>
          </a:xfrm>
          <a:prstGeom prst="curvedConnector3">
            <a:avLst>
              <a:gd name="adj1" fmla="val 1800000"/>
            </a:avLst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>
            <a:extLst>
              <a:ext uri="{FF2B5EF4-FFF2-40B4-BE49-F238E27FC236}">
                <a16:creationId xmlns:a16="http://schemas.microsoft.com/office/drawing/2014/main" id="{1CF5D1A1-837A-D24C-96E1-57629776409D}"/>
              </a:ext>
            </a:extLst>
          </p:cNvPr>
          <p:cNvSpPr/>
          <p:nvPr/>
        </p:nvSpPr>
        <p:spPr>
          <a:xfrm>
            <a:off x="568981" y="2270991"/>
            <a:ext cx="2963422" cy="345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lnSpc>
                <a:spcPts val="1520"/>
              </a:lnSpc>
            </a:pPr>
            <a:r>
              <a:rPr kumimoji="1" lang="en-US" altLang="zh-CN" sz="1600" dirty="0">
                <a:solidFill>
                  <a:schemeClr val="tx1"/>
                </a:solidFill>
              </a:rPr>
              <a:t>Decision tree often stored as array</a:t>
            </a:r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id="{06C8AB22-99AD-1347-91B4-9287906D5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9220" y="1094639"/>
            <a:ext cx="2016856" cy="143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6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Oblivious Decision Trees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924B5DC8-72FA-7542-AC58-A29748DB5702}"/>
              </a:ext>
            </a:extLst>
          </p:cNvPr>
          <p:cNvSpPr txBox="1">
            <a:spLocks/>
          </p:cNvSpPr>
          <p:nvPr/>
        </p:nvSpPr>
        <p:spPr>
          <a:xfrm>
            <a:off x="512051" y="3150904"/>
            <a:ext cx="6796253" cy="23352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sz="2400" dirty="0"/>
              <a:t>Things we want to hide: </a:t>
            </a:r>
          </a:p>
          <a:p>
            <a:r>
              <a:rPr kumimoji="1" lang="en-US" altLang="zh-CN" sz="2000" dirty="0"/>
              <a:t>How we evaluate the comparison at each node</a:t>
            </a:r>
          </a:p>
          <a:p>
            <a:pPr lvl="1"/>
            <a:r>
              <a:rPr kumimoji="1" lang="en-US" altLang="zh-CN" sz="1800" dirty="0"/>
              <a:t>Using </a:t>
            </a:r>
            <a:r>
              <a:rPr kumimoji="1" lang="en-US" altLang="zh-CN" sz="1800" dirty="0" err="1"/>
              <a:t>ogreater</a:t>
            </a:r>
            <a:endParaRPr kumimoji="1" lang="en-US" altLang="zh-CN" sz="1800" dirty="0"/>
          </a:p>
          <a:p>
            <a:r>
              <a:rPr kumimoji="1" lang="en-US" altLang="zh-CN" sz="2000" dirty="0"/>
              <a:t>Which node we actually traverse (not the level)</a:t>
            </a:r>
          </a:p>
          <a:p>
            <a:pPr lvl="1"/>
            <a:r>
              <a:rPr kumimoji="1" lang="en-US" altLang="zh-CN" sz="1800" dirty="0"/>
              <a:t>Oblivious array access</a:t>
            </a:r>
          </a:p>
          <a:p>
            <a:endParaRPr kumimoji="1" lang="en-US" altLang="zh-CN" sz="2000" dirty="0"/>
          </a:p>
          <a:p>
            <a:pPr lvl="1"/>
            <a:endParaRPr kumimoji="1" lang="en-US" altLang="zh-CN" sz="1800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71AA347-ABCE-8441-9F87-9AED4C9D4C21}"/>
              </a:ext>
            </a:extLst>
          </p:cNvPr>
          <p:cNvSpPr/>
          <p:nvPr/>
        </p:nvSpPr>
        <p:spPr>
          <a:xfrm>
            <a:off x="5184672" y="1226890"/>
            <a:ext cx="494515" cy="28169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99B2EB5E-1CB4-634B-8224-7EC6A36DC2A1}"/>
              </a:ext>
            </a:extLst>
          </p:cNvPr>
          <p:cNvSpPr/>
          <p:nvPr/>
        </p:nvSpPr>
        <p:spPr>
          <a:xfrm>
            <a:off x="4483366" y="1651067"/>
            <a:ext cx="494515" cy="28169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6EB1602-4765-4F46-BBC1-DFBC5A6699AF}"/>
              </a:ext>
            </a:extLst>
          </p:cNvPr>
          <p:cNvGrpSpPr/>
          <p:nvPr/>
        </p:nvGrpSpPr>
        <p:grpSpPr>
          <a:xfrm>
            <a:off x="4123696" y="2030747"/>
            <a:ext cx="1213854" cy="281695"/>
            <a:chOff x="3263767" y="2020648"/>
            <a:chExt cx="1213854" cy="281695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41E1F6FB-08D0-5B4A-8F66-3009CA4DD504}"/>
                </a:ext>
              </a:extLst>
            </p:cNvPr>
            <p:cNvSpPr/>
            <p:nvPr/>
          </p:nvSpPr>
          <p:spPr>
            <a:xfrm>
              <a:off x="3263767" y="2020648"/>
              <a:ext cx="494515" cy="281695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928B7D9F-555E-4E4A-83A3-246D3B07F284}"/>
                </a:ext>
              </a:extLst>
            </p:cNvPr>
            <p:cNvSpPr/>
            <p:nvPr/>
          </p:nvSpPr>
          <p:spPr>
            <a:xfrm>
              <a:off x="3983106" y="2020648"/>
              <a:ext cx="494515" cy="281695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椭圆 18">
            <a:extLst>
              <a:ext uri="{FF2B5EF4-FFF2-40B4-BE49-F238E27FC236}">
                <a16:creationId xmlns:a16="http://schemas.microsoft.com/office/drawing/2014/main" id="{62637D4A-6ABB-E347-B840-83920EAAF49D}"/>
              </a:ext>
            </a:extLst>
          </p:cNvPr>
          <p:cNvSpPr/>
          <p:nvPr/>
        </p:nvSpPr>
        <p:spPr>
          <a:xfrm>
            <a:off x="5885979" y="1651067"/>
            <a:ext cx="494515" cy="28169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3F55054E-B532-114A-9CE7-EEDAC9B378AF}"/>
              </a:ext>
            </a:extLst>
          </p:cNvPr>
          <p:cNvGrpSpPr/>
          <p:nvPr/>
        </p:nvGrpSpPr>
        <p:grpSpPr>
          <a:xfrm>
            <a:off x="5526309" y="2030747"/>
            <a:ext cx="1213854" cy="281695"/>
            <a:chOff x="3263767" y="2020648"/>
            <a:chExt cx="1213854" cy="281695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0219D006-3FEE-A14D-B7F4-1D35EF206E9A}"/>
                </a:ext>
              </a:extLst>
            </p:cNvPr>
            <p:cNvSpPr/>
            <p:nvPr/>
          </p:nvSpPr>
          <p:spPr>
            <a:xfrm>
              <a:off x="3263767" y="2020648"/>
              <a:ext cx="494515" cy="281695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9E449151-2564-9345-A62F-1B04A42FC89D}"/>
                </a:ext>
              </a:extLst>
            </p:cNvPr>
            <p:cNvSpPr/>
            <p:nvPr/>
          </p:nvSpPr>
          <p:spPr>
            <a:xfrm>
              <a:off x="3983106" y="2020648"/>
              <a:ext cx="494515" cy="281695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8DA6CE16-7066-804E-976F-93B4AF43FCA9}"/>
              </a:ext>
            </a:extLst>
          </p:cNvPr>
          <p:cNvCxnSpPr>
            <a:stCxn id="3" idx="4"/>
            <a:endCxn id="9" idx="0"/>
          </p:cNvCxnSpPr>
          <p:nvPr/>
        </p:nvCxnSpPr>
        <p:spPr>
          <a:xfrm flipH="1">
            <a:off x="4730624" y="1508585"/>
            <a:ext cx="701306" cy="14248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B3DD5A84-BBA5-5D42-9C9F-2615759CA28E}"/>
              </a:ext>
            </a:extLst>
          </p:cNvPr>
          <p:cNvCxnSpPr>
            <a:cxnSpLocks/>
            <a:stCxn id="3" idx="4"/>
            <a:endCxn id="19" idx="0"/>
          </p:cNvCxnSpPr>
          <p:nvPr/>
        </p:nvCxnSpPr>
        <p:spPr>
          <a:xfrm>
            <a:off x="5431930" y="1508585"/>
            <a:ext cx="701307" cy="14248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F0EC5663-E115-F14F-98EC-AC800CBA7D11}"/>
              </a:ext>
            </a:extLst>
          </p:cNvPr>
          <p:cNvCxnSpPr>
            <a:cxnSpLocks/>
            <a:stCxn id="21" idx="0"/>
            <a:endCxn id="19" idx="4"/>
          </p:cNvCxnSpPr>
          <p:nvPr/>
        </p:nvCxnSpPr>
        <p:spPr>
          <a:xfrm flipV="1">
            <a:off x="5773567" y="1932762"/>
            <a:ext cx="359670" cy="979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B064D4A5-0E20-DE4A-8729-17EE146985B8}"/>
              </a:ext>
            </a:extLst>
          </p:cNvPr>
          <p:cNvCxnSpPr>
            <a:cxnSpLocks/>
            <a:stCxn id="22" idx="0"/>
            <a:endCxn id="19" idx="4"/>
          </p:cNvCxnSpPr>
          <p:nvPr/>
        </p:nvCxnSpPr>
        <p:spPr>
          <a:xfrm flipH="1" flipV="1">
            <a:off x="6133237" y="1932762"/>
            <a:ext cx="359669" cy="979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282091B1-3472-3043-8FE5-52AFE336097C}"/>
              </a:ext>
            </a:extLst>
          </p:cNvPr>
          <p:cNvCxnSpPr>
            <a:cxnSpLocks/>
            <a:stCxn id="12" idx="0"/>
            <a:endCxn id="9" idx="4"/>
          </p:cNvCxnSpPr>
          <p:nvPr/>
        </p:nvCxnSpPr>
        <p:spPr>
          <a:xfrm flipH="1" flipV="1">
            <a:off x="4730624" y="1932762"/>
            <a:ext cx="359669" cy="979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C22DC401-8989-E94D-989E-360265524D6F}"/>
              </a:ext>
            </a:extLst>
          </p:cNvPr>
          <p:cNvCxnSpPr>
            <a:cxnSpLocks/>
            <a:stCxn id="11" idx="0"/>
            <a:endCxn id="9" idx="4"/>
          </p:cNvCxnSpPr>
          <p:nvPr/>
        </p:nvCxnSpPr>
        <p:spPr>
          <a:xfrm flipV="1">
            <a:off x="4370954" y="1932762"/>
            <a:ext cx="359670" cy="979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>
            <a:extLst>
              <a:ext uri="{FF2B5EF4-FFF2-40B4-BE49-F238E27FC236}">
                <a16:creationId xmlns:a16="http://schemas.microsoft.com/office/drawing/2014/main" id="{5B41AB97-387D-564D-8781-DC8182D3675C}"/>
              </a:ext>
            </a:extLst>
          </p:cNvPr>
          <p:cNvSpPr/>
          <p:nvPr/>
        </p:nvSpPr>
        <p:spPr>
          <a:xfrm>
            <a:off x="755576" y="1378562"/>
            <a:ext cx="225311" cy="522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2A1797E-34DB-864F-99C3-735880B7E896}"/>
              </a:ext>
            </a:extLst>
          </p:cNvPr>
          <p:cNvSpPr/>
          <p:nvPr/>
        </p:nvSpPr>
        <p:spPr>
          <a:xfrm>
            <a:off x="1079355" y="1378562"/>
            <a:ext cx="225311" cy="522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46B74ED9-2A19-A049-8F9A-6D9236173C4F}"/>
              </a:ext>
            </a:extLst>
          </p:cNvPr>
          <p:cNvSpPr/>
          <p:nvPr/>
        </p:nvSpPr>
        <p:spPr>
          <a:xfrm>
            <a:off x="1403134" y="1378562"/>
            <a:ext cx="225311" cy="522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B7BF9CA4-51C7-0140-AA3C-0BA4ABE52D4F}"/>
              </a:ext>
            </a:extLst>
          </p:cNvPr>
          <p:cNvSpPr/>
          <p:nvPr/>
        </p:nvSpPr>
        <p:spPr>
          <a:xfrm>
            <a:off x="1726913" y="1378562"/>
            <a:ext cx="225311" cy="522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D47384B4-E9DB-C149-847C-325BAD15B9EF}"/>
              </a:ext>
            </a:extLst>
          </p:cNvPr>
          <p:cNvSpPr/>
          <p:nvPr/>
        </p:nvSpPr>
        <p:spPr>
          <a:xfrm>
            <a:off x="2050692" y="1378562"/>
            <a:ext cx="225311" cy="522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B9F84351-EB9A-E644-A0B4-064E912820BA}"/>
              </a:ext>
            </a:extLst>
          </p:cNvPr>
          <p:cNvSpPr/>
          <p:nvPr/>
        </p:nvSpPr>
        <p:spPr>
          <a:xfrm>
            <a:off x="2374471" y="1378562"/>
            <a:ext cx="225311" cy="522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7B4E196F-6E36-BB41-B4C8-242A2CA2A1F9}"/>
              </a:ext>
            </a:extLst>
          </p:cNvPr>
          <p:cNvSpPr/>
          <p:nvPr/>
        </p:nvSpPr>
        <p:spPr>
          <a:xfrm>
            <a:off x="2698250" y="1378562"/>
            <a:ext cx="225311" cy="522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DE554E4B-0D6E-D140-A8E7-A67FD278A587}"/>
              </a:ext>
            </a:extLst>
          </p:cNvPr>
          <p:cNvCxnSpPr>
            <a:cxnSpLocks/>
            <a:stCxn id="11" idx="4"/>
          </p:cNvCxnSpPr>
          <p:nvPr/>
        </p:nvCxnSpPr>
        <p:spPr>
          <a:xfrm flipH="1">
            <a:off x="4011283" y="2312442"/>
            <a:ext cx="359671" cy="177489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>
            <a:extLst>
              <a:ext uri="{FF2B5EF4-FFF2-40B4-BE49-F238E27FC236}">
                <a16:creationId xmlns:a16="http://schemas.microsoft.com/office/drawing/2014/main" id="{9FE2C179-AE1B-2D48-8577-00543CEB343E}"/>
              </a:ext>
            </a:extLst>
          </p:cNvPr>
          <p:cNvCxnSpPr>
            <a:cxnSpLocks/>
            <a:stCxn id="11" idx="4"/>
          </p:cNvCxnSpPr>
          <p:nvPr/>
        </p:nvCxnSpPr>
        <p:spPr>
          <a:xfrm>
            <a:off x="4370954" y="2312442"/>
            <a:ext cx="312241" cy="177489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75E307B3-51BB-924C-96F1-E273620C6029}"/>
              </a:ext>
            </a:extLst>
          </p:cNvPr>
          <p:cNvSpPr/>
          <p:nvPr/>
        </p:nvSpPr>
        <p:spPr>
          <a:xfrm>
            <a:off x="3022029" y="1378562"/>
            <a:ext cx="225311" cy="522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FC4E23C8-50FE-ED45-83B6-980468F37E07}"/>
              </a:ext>
            </a:extLst>
          </p:cNvPr>
          <p:cNvSpPr/>
          <p:nvPr/>
        </p:nvSpPr>
        <p:spPr>
          <a:xfrm>
            <a:off x="3345809" y="1378562"/>
            <a:ext cx="225311" cy="522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7" name="曲线连接符 56">
            <a:extLst>
              <a:ext uri="{FF2B5EF4-FFF2-40B4-BE49-F238E27FC236}">
                <a16:creationId xmlns:a16="http://schemas.microsoft.com/office/drawing/2014/main" id="{0B07584A-4864-3D4A-8495-DF668818A74D}"/>
              </a:ext>
            </a:extLst>
          </p:cNvPr>
          <p:cNvCxnSpPr>
            <a:cxnSpLocks/>
            <a:stCxn id="41" idx="0"/>
            <a:endCxn id="42" idx="0"/>
          </p:cNvCxnSpPr>
          <p:nvPr/>
        </p:nvCxnSpPr>
        <p:spPr>
          <a:xfrm rot="5400000" flipH="1" flipV="1">
            <a:off x="1030121" y="1216673"/>
            <a:ext cx="12700" cy="323779"/>
          </a:xfrm>
          <a:prstGeom prst="curvedConnector3">
            <a:avLst>
              <a:gd name="adj1" fmla="val 1800000"/>
            </a:avLst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曲线连接符 58">
            <a:extLst>
              <a:ext uri="{FF2B5EF4-FFF2-40B4-BE49-F238E27FC236}">
                <a16:creationId xmlns:a16="http://schemas.microsoft.com/office/drawing/2014/main" id="{2C7918A3-D06C-C04D-B5FE-16F08A734B12}"/>
              </a:ext>
            </a:extLst>
          </p:cNvPr>
          <p:cNvCxnSpPr>
            <a:cxnSpLocks/>
            <a:stCxn id="41" idx="0"/>
            <a:endCxn id="43" idx="0"/>
          </p:cNvCxnSpPr>
          <p:nvPr/>
        </p:nvCxnSpPr>
        <p:spPr>
          <a:xfrm rot="5400000" flipH="1" flipV="1">
            <a:off x="1192011" y="1054783"/>
            <a:ext cx="12700" cy="647558"/>
          </a:xfrm>
          <a:prstGeom prst="curvedConnector3">
            <a:avLst>
              <a:gd name="adj1" fmla="val 1800000"/>
            </a:avLst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曲线连接符 61">
            <a:extLst>
              <a:ext uri="{FF2B5EF4-FFF2-40B4-BE49-F238E27FC236}">
                <a16:creationId xmlns:a16="http://schemas.microsoft.com/office/drawing/2014/main" id="{8CE22040-5920-054C-A887-6142C4A9FC7E}"/>
              </a:ext>
            </a:extLst>
          </p:cNvPr>
          <p:cNvCxnSpPr>
            <a:cxnSpLocks/>
            <a:stCxn id="42" idx="2"/>
            <a:endCxn id="44" idx="2"/>
          </p:cNvCxnSpPr>
          <p:nvPr/>
        </p:nvCxnSpPr>
        <p:spPr>
          <a:xfrm rot="16200000" flipH="1">
            <a:off x="1515790" y="1576945"/>
            <a:ext cx="12700" cy="647558"/>
          </a:xfrm>
          <a:prstGeom prst="curvedConnector3">
            <a:avLst>
              <a:gd name="adj1" fmla="val 1800000"/>
            </a:avLst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曲线连接符 64">
            <a:extLst>
              <a:ext uri="{FF2B5EF4-FFF2-40B4-BE49-F238E27FC236}">
                <a16:creationId xmlns:a16="http://schemas.microsoft.com/office/drawing/2014/main" id="{76479A88-D4E2-314D-8416-AC70143821DD}"/>
              </a:ext>
            </a:extLst>
          </p:cNvPr>
          <p:cNvCxnSpPr>
            <a:cxnSpLocks/>
            <a:stCxn id="42" idx="2"/>
            <a:endCxn id="45" idx="2"/>
          </p:cNvCxnSpPr>
          <p:nvPr/>
        </p:nvCxnSpPr>
        <p:spPr>
          <a:xfrm rot="16200000" flipH="1">
            <a:off x="1677679" y="1415055"/>
            <a:ext cx="12700" cy="971337"/>
          </a:xfrm>
          <a:prstGeom prst="curvedConnector3">
            <a:avLst>
              <a:gd name="adj1" fmla="val 2296551"/>
            </a:avLst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曲线连接符 76">
            <a:extLst>
              <a:ext uri="{FF2B5EF4-FFF2-40B4-BE49-F238E27FC236}">
                <a16:creationId xmlns:a16="http://schemas.microsoft.com/office/drawing/2014/main" id="{0BBC1ABE-0118-BA45-A47C-46CBC8EB06AC}"/>
              </a:ext>
            </a:extLst>
          </p:cNvPr>
          <p:cNvCxnSpPr>
            <a:cxnSpLocks/>
            <a:stCxn id="44" idx="0"/>
            <a:endCxn id="54" idx="0"/>
          </p:cNvCxnSpPr>
          <p:nvPr/>
        </p:nvCxnSpPr>
        <p:spPr>
          <a:xfrm rot="5400000" flipH="1" flipV="1">
            <a:off x="2487127" y="731004"/>
            <a:ext cx="12700" cy="1295116"/>
          </a:xfrm>
          <a:prstGeom prst="curvedConnector3">
            <a:avLst>
              <a:gd name="adj1" fmla="val 1800000"/>
            </a:avLst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曲线连接符 79">
            <a:extLst>
              <a:ext uri="{FF2B5EF4-FFF2-40B4-BE49-F238E27FC236}">
                <a16:creationId xmlns:a16="http://schemas.microsoft.com/office/drawing/2014/main" id="{2CB1B940-E08C-1447-85F7-C322736ABB29}"/>
              </a:ext>
            </a:extLst>
          </p:cNvPr>
          <p:cNvCxnSpPr>
            <a:cxnSpLocks/>
            <a:stCxn id="44" idx="0"/>
            <a:endCxn id="55" idx="0"/>
          </p:cNvCxnSpPr>
          <p:nvPr/>
        </p:nvCxnSpPr>
        <p:spPr>
          <a:xfrm rot="5400000" flipH="1" flipV="1">
            <a:off x="2649017" y="569114"/>
            <a:ext cx="12700" cy="1618896"/>
          </a:xfrm>
          <a:prstGeom prst="curvedConnector3">
            <a:avLst>
              <a:gd name="adj1" fmla="val 1800000"/>
            </a:avLst>
          </a:prstGeom>
          <a:ln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>
            <a:extLst>
              <a:ext uri="{FF2B5EF4-FFF2-40B4-BE49-F238E27FC236}">
                <a16:creationId xmlns:a16="http://schemas.microsoft.com/office/drawing/2014/main" id="{1CF5D1A1-837A-D24C-96E1-57629776409D}"/>
              </a:ext>
            </a:extLst>
          </p:cNvPr>
          <p:cNvSpPr/>
          <p:nvPr/>
        </p:nvSpPr>
        <p:spPr>
          <a:xfrm>
            <a:off x="568981" y="2270991"/>
            <a:ext cx="2963422" cy="345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lnSpc>
                <a:spcPts val="1520"/>
              </a:lnSpc>
            </a:pPr>
            <a:r>
              <a:rPr kumimoji="1" lang="en-US" altLang="zh-CN" sz="1600" dirty="0">
                <a:solidFill>
                  <a:schemeClr val="tx1"/>
                </a:solidFill>
              </a:rPr>
              <a:t>Decision tree often stored as array</a:t>
            </a:r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id="{06C8AB22-99AD-1347-91B4-9287906D5DC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7089220" y="1094639"/>
            <a:ext cx="2016856" cy="143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9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Other Oblivious ML Algorithms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90</a:t>
            </a:fld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924B5DC8-72FA-7542-AC58-A29748DB5702}"/>
              </a:ext>
            </a:extLst>
          </p:cNvPr>
          <p:cNvSpPr txBox="1">
            <a:spLocks/>
          </p:cNvSpPr>
          <p:nvPr/>
        </p:nvSpPr>
        <p:spPr>
          <a:xfrm>
            <a:off x="360503" y="1213634"/>
            <a:ext cx="7955913" cy="4083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000" dirty="0"/>
              <a:t>Decision trees </a:t>
            </a:r>
          </a:p>
          <a:p>
            <a:r>
              <a:rPr kumimoji="1" lang="en-US" altLang="zh-CN" sz="2000" dirty="0"/>
              <a:t>Support Vector Machines</a:t>
            </a:r>
          </a:p>
          <a:p>
            <a:r>
              <a:rPr kumimoji="1" lang="en-US" altLang="zh-CN" sz="2000" dirty="0"/>
              <a:t>Neural Network</a:t>
            </a:r>
          </a:p>
          <a:p>
            <a:r>
              <a:rPr kumimoji="1" lang="en-US" altLang="zh-CN" sz="2000" dirty="0"/>
              <a:t>Matrix Factorization </a:t>
            </a:r>
          </a:p>
          <a:p>
            <a:r>
              <a:rPr kumimoji="1" lang="en-US" altLang="zh-CN" sz="2000" dirty="0"/>
              <a:t>K-Means clustering</a:t>
            </a:r>
          </a:p>
        </p:txBody>
      </p:sp>
    </p:spTree>
    <p:extLst>
      <p:ext uri="{BB962C8B-B14F-4D97-AF65-F5344CB8AC3E}">
        <p14:creationId xmlns:p14="http://schemas.microsoft.com/office/powerpoint/2010/main" val="353974337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91</a:t>
            </a:fld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E93C228-5C45-2345-A1A6-175B8046C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5372"/>
            <a:ext cx="9144000" cy="189968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9830318-9BC1-024F-B9AB-6814CD3DBBDE}"/>
              </a:ext>
            </a:extLst>
          </p:cNvPr>
          <p:cNvSpPr/>
          <p:nvPr/>
        </p:nvSpPr>
        <p:spPr>
          <a:xfrm>
            <a:off x="1458856" y="3649588"/>
            <a:ext cx="6226289" cy="345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lnSpc>
                <a:spcPts val="1520"/>
              </a:lnSpc>
            </a:pPr>
            <a:r>
              <a:rPr kumimoji="1" lang="en-US" altLang="zh-CN" sz="1600" dirty="0">
                <a:solidFill>
                  <a:schemeClr val="tx1"/>
                </a:solidFill>
              </a:rPr>
              <a:t>Baseline is processing the data in plaintext without SGX protection.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61C5888-9DE9-2F4F-B694-84D1B75369E9}"/>
              </a:ext>
            </a:extLst>
          </p:cNvPr>
          <p:cNvSpPr/>
          <p:nvPr/>
        </p:nvSpPr>
        <p:spPr>
          <a:xfrm>
            <a:off x="2771800" y="1633364"/>
            <a:ext cx="1440160" cy="197169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0516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Different Data Privacy Systems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92</a:t>
            </a:fld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924B5DC8-72FA-7542-AC58-A29748DB5702}"/>
              </a:ext>
            </a:extLst>
          </p:cNvPr>
          <p:cNvSpPr txBox="1">
            <a:spLocks/>
          </p:cNvSpPr>
          <p:nvPr/>
        </p:nvSpPr>
        <p:spPr>
          <a:xfrm>
            <a:off x="360503" y="1213634"/>
            <a:ext cx="7955913" cy="49562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000" dirty="0"/>
              <a:t>Data privacy + ML</a:t>
            </a:r>
          </a:p>
          <a:p>
            <a:pPr lvl="1"/>
            <a:r>
              <a:rPr kumimoji="1" lang="en-US" altLang="zh-CN" sz="1800" dirty="0"/>
              <a:t>Sage (SOSP</a:t>
            </a:r>
            <a:r>
              <a:rPr kumimoji="1" lang="en-US" altLang="zh-CN" sz="1800" dirty="0">
                <a:latin typeface="+mn-lt"/>
              </a:rPr>
              <a:t>'</a:t>
            </a:r>
            <a:r>
              <a:rPr kumimoji="1" lang="en-US" altLang="zh-CN" sz="1800" dirty="0"/>
              <a:t>19)</a:t>
            </a:r>
          </a:p>
          <a:p>
            <a:pPr lvl="1"/>
            <a:r>
              <a:rPr kumimoji="1" lang="en-US" altLang="zh-CN" sz="1800" dirty="0"/>
              <a:t>Oblivious multi-party ML (USENIX Security</a:t>
            </a:r>
            <a:r>
              <a:rPr kumimoji="1" lang="en-US" altLang="zh-CN" sz="1800" dirty="0">
                <a:latin typeface="+mn-lt"/>
              </a:rPr>
              <a:t>'</a:t>
            </a:r>
            <a:r>
              <a:rPr kumimoji="1" lang="en-US" altLang="zh-CN" sz="1800" dirty="0"/>
              <a:t>16)</a:t>
            </a:r>
          </a:p>
          <a:p>
            <a:pPr lvl="1"/>
            <a:r>
              <a:rPr kumimoji="1" lang="en-US" altLang="zh-CN" sz="1800" dirty="0"/>
              <a:t>Chiron, …</a:t>
            </a:r>
          </a:p>
          <a:p>
            <a:r>
              <a:rPr kumimoji="1" lang="en-US" altLang="zh-CN" sz="2000" dirty="0"/>
              <a:t>Data privacy + Database</a:t>
            </a:r>
          </a:p>
          <a:p>
            <a:pPr lvl="1"/>
            <a:r>
              <a:rPr kumimoji="1" lang="en-US" altLang="zh-CN" sz="1800" dirty="0" err="1"/>
              <a:t>CryptDB</a:t>
            </a:r>
            <a:r>
              <a:rPr kumimoji="1" lang="en-US" altLang="zh-CN" sz="1800" dirty="0"/>
              <a:t> (SOSP</a:t>
            </a:r>
            <a:r>
              <a:rPr kumimoji="1" lang="en-US" altLang="zh-CN" sz="1800" dirty="0">
                <a:latin typeface="+mn-lt"/>
              </a:rPr>
              <a:t>'</a:t>
            </a:r>
            <a:r>
              <a:rPr kumimoji="1" lang="en-US" altLang="zh-CN" sz="1800" dirty="0"/>
              <a:t>11)</a:t>
            </a:r>
          </a:p>
          <a:p>
            <a:pPr lvl="1"/>
            <a:r>
              <a:rPr kumimoji="1" lang="en-US" altLang="zh-CN" sz="1800" dirty="0" err="1"/>
              <a:t>EnclaveDB</a:t>
            </a:r>
            <a:r>
              <a:rPr kumimoji="1" lang="en-US" altLang="zh-CN" sz="1800" dirty="0"/>
              <a:t> (S&amp;P</a:t>
            </a:r>
            <a:r>
              <a:rPr kumimoji="1" lang="en-US" altLang="zh-CN" sz="1800" dirty="0">
                <a:latin typeface="+mn-lt"/>
              </a:rPr>
              <a:t>'</a:t>
            </a:r>
            <a:r>
              <a:rPr kumimoji="1" lang="en-US" altLang="zh-CN" sz="1800" dirty="0"/>
              <a:t>18), …</a:t>
            </a:r>
          </a:p>
          <a:p>
            <a:r>
              <a:rPr kumimoji="1" lang="en-US" altLang="zh-CN" sz="2000" dirty="0"/>
              <a:t>Data privacy + Data analysis</a:t>
            </a:r>
          </a:p>
          <a:p>
            <a:pPr lvl="1"/>
            <a:r>
              <a:rPr kumimoji="1" lang="en-US" altLang="zh-CN" sz="1800" dirty="0"/>
              <a:t>Opaque (NDSI</a:t>
            </a:r>
            <a:r>
              <a:rPr kumimoji="1" lang="en-US" altLang="zh-CN" sz="1800" dirty="0">
                <a:latin typeface="+mn-lt"/>
              </a:rPr>
              <a:t>'</a:t>
            </a:r>
            <a:r>
              <a:rPr kumimoji="1" lang="en-US" altLang="zh-CN" sz="1800" dirty="0"/>
              <a:t>17)</a:t>
            </a:r>
          </a:p>
          <a:p>
            <a:r>
              <a:rPr kumimoji="1" lang="en-US" altLang="zh-CN" sz="2000" dirty="0"/>
              <a:t>More …</a:t>
            </a:r>
          </a:p>
        </p:txBody>
      </p:sp>
    </p:spTree>
    <p:extLst>
      <p:ext uri="{BB962C8B-B14F-4D97-AF65-F5344CB8AC3E}">
        <p14:creationId xmlns:p14="http://schemas.microsoft.com/office/powerpoint/2010/main" val="2668597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10445</TotalTime>
  <Words>4364</Words>
  <Application>Microsoft Macintosh PowerPoint</Application>
  <PresentationFormat>全屏显示(16:10)</PresentationFormat>
  <Paragraphs>987</Paragraphs>
  <Slides>92</Slides>
  <Notes>49</Notes>
  <HiddenSlides>13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92</vt:i4>
      </vt:variant>
    </vt:vector>
  </HeadingPairs>
  <TitlesOfParts>
    <vt:vector size="101" baseType="lpstr">
      <vt:lpstr>DengXian</vt:lpstr>
      <vt:lpstr>Microsoft YaHei</vt:lpstr>
      <vt:lpstr>Microsoft YaHei Light</vt:lpstr>
      <vt:lpstr>Arial</vt:lpstr>
      <vt:lpstr>Calibri</vt:lpstr>
      <vt:lpstr>Cambria Math</vt:lpstr>
      <vt:lpstr>Candara</vt:lpstr>
      <vt:lpstr>Wingdings</vt:lpstr>
      <vt:lpstr>Office 主题​​</vt:lpstr>
      <vt:lpstr>Data Privacy</vt:lpstr>
      <vt:lpstr>Data Privacy</vt:lpstr>
      <vt:lpstr>Data Privacy</vt:lpstr>
      <vt:lpstr>TEE</vt:lpstr>
      <vt:lpstr>Problem</vt:lpstr>
      <vt:lpstr>Problem</vt:lpstr>
      <vt:lpstr>Trusted Execution Environment</vt:lpstr>
      <vt:lpstr>What is TEE</vt:lpstr>
      <vt:lpstr>TEE: Trusted Execution Environment</vt:lpstr>
      <vt:lpstr>Different TEEs</vt:lpstr>
      <vt:lpstr>ZKP</vt:lpstr>
      <vt:lpstr>Problem</vt:lpstr>
      <vt:lpstr>Problem</vt:lpstr>
      <vt:lpstr>Zero-Knowledge Proof</vt:lpstr>
      <vt:lpstr>Interactive Zero-Knowledge Proof</vt:lpstr>
      <vt:lpstr>Graph Isomorphism</vt:lpstr>
      <vt:lpstr>Graph Isomorphism</vt:lpstr>
      <vt:lpstr>Graph Isomorphism w/ Interactive ZKP</vt:lpstr>
      <vt:lpstr>Graph Isomorphism w/ Interactive ZKP</vt:lpstr>
      <vt:lpstr>Non-Interactive ZKP</vt:lpstr>
      <vt:lpstr>OT</vt:lpstr>
      <vt:lpstr>Problem</vt:lpstr>
      <vt:lpstr>Oblivious Transfer </vt:lpstr>
      <vt:lpstr>1-out-of-2 OT</vt:lpstr>
      <vt:lpstr>More OT Protocols</vt:lpstr>
      <vt:lpstr>HE</vt:lpstr>
      <vt:lpstr>Problem</vt:lpstr>
      <vt:lpstr>Problem</vt:lpstr>
      <vt:lpstr>Homomorphic Encryption </vt:lpstr>
      <vt:lpstr>SWHE and FHE</vt:lpstr>
      <vt:lpstr>SMPC</vt:lpstr>
      <vt:lpstr>Problem</vt:lpstr>
      <vt:lpstr>Yao's Protocol</vt:lpstr>
      <vt:lpstr>Millionaire Problem</vt:lpstr>
      <vt:lpstr>Garbled Circuits</vt:lpstr>
      <vt:lpstr>Garbled Circuits</vt:lpstr>
      <vt:lpstr>An AND Gate</vt:lpstr>
      <vt:lpstr>An AND Gate with Garbled Value </vt:lpstr>
      <vt:lpstr>A Garbled AND Gate</vt:lpstr>
      <vt:lpstr>A Garbled AND Gate</vt:lpstr>
      <vt:lpstr>Output Translation</vt:lpstr>
      <vt:lpstr>Construct a Garbled Circuit</vt:lpstr>
      <vt:lpstr>An Example Circuit</vt:lpstr>
      <vt:lpstr>Computing a Garbled Circuit</vt:lpstr>
      <vt:lpstr>Signal Bit</vt:lpstr>
      <vt:lpstr>Yao's Protocol on GC</vt:lpstr>
      <vt:lpstr>Different sMPC Protocols</vt:lpstr>
      <vt:lpstr>DP</vt:lpstr>
      <vt:lpstr>Problem</vt:lpstr>
      <vt:lpstr>Problem</vt:lpstr>
      <vt:lpstr>Problem</vt:lpstr>
      <vt:lpstr>Differential privacy </vt:lpstr>
      <vt:lpstr>Properties of Differential privacy </vt:lpstr>
      <vt:lpstr>When DP is Enabled</vt:lpstr>
      <vt:lpstr>How to Implement a DP Algorithm</vt:lpstr>
      <vt:lpstr>Occlumency</vt:lpstr>
      <vt:lpstr>Concerns in Cloud-driven Deep Learning</vt:lpstr>
      <vt:lpstr>Cloud Offloading is Inevitable, but Risky</vt:lpstr>
      <vt:lpstr>Cloud Offloading is Inevitable, but Risky</vt:lpstr>
      <vt:lpstr>Occlumency</vt:lpstr>
      <vt:lpstr>Stakeholders of Occlumency</vt:lpstr>
      <vt:lpstr>Challenge: Limited Memory Size</vt:lpstr>
      <vt:lpstr>Challenge: Limited Memory Size</vt:lpstr>
      <vt:lpstr>Enabling DL to Run within Small Memory</vt:lpstr>
      <vt:lpstr>Enabling DL to Run within Small Memory</vt:lpstr>
      <vt:lpstr>Approach of Occlumency</vt:lpstr>
      <vt:lpstr>1) On-demand Weights Loading</vt:lpstr>
      <vt:lpstr>1-1) New Problem 1: Weight Corruption Threat</vt:lpstr>
      <vt:lpstr>1-2) New Problem 2: Computation Bottleneck</vt:lpstr>
      <vt:lpstr>2) Memory-efficient Feature Map Allocation</vt:lpstr>
      <vt:lpstr>3) Partitioned Convolution</vt:lpstr>
      <vt:lpstr>3) Partitioned Convolution</vt:lpstr>
      <vt:lpstr>3) Partitioned Convolution</vt:lpstr>
      <vt:lpstr>Memory Usage Evaluation</vt:lpstr>
      <vt:lpstr>Inference Latency Evaluation</vt:lpstr>
      <vt:lpstr>Oblivious Multi-Party Machine</vt:lpstr>
      <vt:lpstr>Machine Learning on Cloud</vt:lpstr>
      <vt:lpstr>Machine Learning on Cloud</vt:lpstr>
      <vt:lpstr>Machine Learning on Cloud with TEE</vt:lpstr>
      <vt:lpstr>Threat Model</vt:lpstr>
      <vt:lpstr>System Design</vt:lpstr>
      <vt:lpstr>SGX's Vulnerabilities</vt:lpstr>
      <vt:lpstr>Side-channel Protection</vt:lpstr>
      <vt:lpstr>Library of Oblivious Primitives LibO</vt:lpstr>
      <vt:lpstr>Oblivious Operation</vt:lpstr>
      <vt:lpstr>Optimized Oblivious Array Access</vt:lpstr>
      <vt:lpstr>Optimized Oblivious Array Access</vt:lpstr>
      <vt:lpstr>Oblivious Decision Trees</vt:lpstr>
      <vt:lpstr>Oblivious Decision Trees</vt:lpstr>
      <vt:lpstr>Other Oblivious ML Algorithms</vt:lpstr>
      <vt:lpstr>Evaluation</vt:lpstr>
      <vt:lpstr>Different Data Privacy Systems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云计算平台的安全与高可用</dc:title>
  <dc:creator>Xia Yubin</dc:creator>
  <cp:lastModifiedBy>Yubin Xia</cp:lastModifiedBy>
  <cp:revision>969</cp:revision>
  <cp:lastPrinted>2016-06-13T07:55:34Z</cp:lastPrinted>
  <dcterms:created xsi:type="dcterms:W3CDTF">2017-05-20T06:53:59Z</dcterms:created>
  <dcterms:modified xsi:type="dcterms:W3CDTF">2020-12-15T09:52:41Z</dcterms:modified>
</cp:coreProperties>
</file>